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73" r:id="rId4"/>
    <p:sldId id="276" r:id="rId5"/>
    <p:sldId id="277" r:id="rId6"/>
    <p:sldId id="295" r:id="rId7"/>
    <p:sldId id="279" r:id="rId8"/>
    <p:sldId id="280" r:id="rId9"/>
    <p:sldId id="289" r:id="rId10"/>
    <p:sldId id="285" r:id="rId11"/>
    <p:sldId id="286" r:id="rId12"/>
    <p:sldId id="287" r:id="rId13"/>
    <p:sldId id="290" r:id="rId14"/>
    <p:sldId id="300" r:id="rId15"/>
    <p:sldId id="299" r:id="rId16"/>
    <p:sldId id="296" r:id="rId17"/>
    <p:sldId id="297" r:id="rId18"/>
    <p:sldId id="298" r:id="rId19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Elisa" initials="M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Feuil1!$A$41</c:f>
              <c:strCache>
                <c:ptCount val="1"/>
                <c:pt idx="0">
                  <c:v>EN retraitée et corrigée constatée (hors dette récupérable)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2.5936660632478743E-2"/>
                  <c:y val="3.762544902418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55662442735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Feuil1!$B$40:$I$40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Feuil1!$B$41:$I$41</c:f>
              <c:numCache>
                <c:formatCode>_(* #,##0.00_);_(* \(#,##0.00\);_(* "-"??_);_(@_)</c:formatCode>
                <c:ptCount val="8"/>
                <c:pt idx="0">
                  <c:v>370000</c:v>
                </c:pt>
                <c:pt idx="1">
                  <c:v>6700000</c:v>
                </c:pt>
                <c:pt idx="2">
                  <c:v>8760000</c:v>
                </c:pt>
                <c:pt idx="3">
                  <c:v>11440000</c:v>
                </c:pt>
                <c:pt idx="4">
                  <c:v>9540000</c:v>
                </c:pt>
                <c:pt idx="5">
                  <c:v>3826142.5399999698</c:v>
                </c:pt>
                <c:pt idx="6">
                  <c:v>-466654.04000001599</c:v>
                </c:pt>
                <c:pt idx="7">
                  <c:v>-6271866.4200000204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Feuil1!$A$43</c:f>
              <c:strCache>
                <c:ptCount val="1"/>
                <c:pt idx="0">
                  <c:v>EN si pas de hausse de la fiscalité en 2009</c:v>
                </c:pt>
              </c:strCache>
            </c:strRef>
          </c:tx>
          <c:spPr>
            <a:ln w="50800">
              <a:prstDash val="dash"/>
            </a:ln>
          </c:spPr>
          <c:marker>
            <c:symbol val="none"/>
          </c:marker>
          <c:dPt>
            <c:idx val="1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</c:dPt>
          <c:dPt>
            <c:idx val="4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</c:dPt>
          <c:dPt>
            <c:idx val="5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</c:dPt>
          <c:dPt>
            <c:idx val="6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</c:dPt>
          <c:dPt>
            <c:idx val="7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</c:dPt>
          <c:dLbls>
            <c:delete val="1"/>
          </c:dLbls>
          <c:cat>
            <c:numRef>
              <c:f>Feuil1!$B$40:$I$40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Feuil1!$B$43:$I$43</c:f>
              <c:numCache>
                <c:formatCode>_(* #,##0.00_);_(* \(#,##0.00\);_(* "-"??_);_(@_)</c:formatCode>
                <c:ptCount val="8"/>
                <c:pt idx="0">
                  <c:v>370000</c:v>
                </c:pt>
                <c:pt idx="1">
                  <c:v>-2718279.2902999818</c:v>
                </c:pt>
                <c:pt idx="2">
                  <c:v>-913697.29989999533</c:v>
                </c:pt>
                <c:pt idx="3">
                  <c:v>1454944.0777999908</c:v>
                </c:pt>
                <c:pt idx="4">
                  <c:v>-782701.73110000789</c:v>
                </c:pt>
                <c:pt idx="5">
                  <c:v>-6825613.9719000384</c:v>
                </c:pt>
                <c:pt idx="6">
                  <c:v>-11209723.439800018</c:v>
                </c:pt>
                <c:pt idx="7">
                  <c:v>-17320702.264566932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82848"/>
        <c:axId val="108679168"/>
      </c:lineChart>
      <c:catAx>
        <c:axId val="95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08679168"/>
        <c:crosses val="autoZero"/>
        <c:auto val="0"/>
        <c:lblAlgn val="ctr"/>
        <c:lblOffset val="100"/>
        <c:noMultiLvlLbl val="0"/>
      </c:catAx>
      <c:valAx>
        <c:axId val="1086791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crossAx val="9582848"/>
        <c:crosses val="autoZero"/>
        <c:crossBetween val="midCat"/>
        <c:majorUnit val="1000000"/>
        <c:dispUnits>
          <c:builtInUnit val="millions"/>
          <c:dispUnitsLbl>
            <c:layout/>
          </c:dispUnitsLbl>
        </c:dispUnits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r-FR" b="0" dirty="0"/>
              <a:t>Evolution</a:t>
            </a:r>
            <a:r>
              <a:rPr lang="fr-FR" b="0" baseline="0" dirty="0"/>
              <a:t> projetée de l'épargne </a:t>
            </a:r>
            <a:r>
              <a:rPr lang="fr-FR" b="0" baseline="0" dirty="0" smtClean="0"/>
              <a:t>nette (M€)</a:t>
            </a:r>
            <a:endParaRPr lang="fr-FR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Feuil1!$A$42</c:f>
              <c:strCache>
                <c:ptCount val="1"/>
                <c:pt idx="0">
                  <c:v>EN retraitée et corrigée constatée (hors dette récupérable)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-4.854790433059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052631578947368E-2"/>
                  <c:y val="-3.814478197403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63157894736842E-3"/>
                  <c:y val="-1.3870829808740884E-2"/>
                </c:manualLayout>
              </c:layout>
              <c:tx>
                <c:rich>
                  <a:bodyPr/>
                  <a:lstStyle/>
                  <a:p>
                    <a:r>
                      <a:rPr lang="fr-FR" sz="1600" b="1" dirty="0" smtClean="0"/>
                      <a:t>0,7</a:t>
                    </a:r>
                    <a:endParaRPr lang="fr-FR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Feuil1!$G$41:$N$41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Feuil1!$G$42:$N$42</c:f>
              <c:numCache>
                <c:formatCode>_(* #,##0.00_);_(* \(#,##0.00\);_(* "-"??_);_(@_)</c:formatCode>
                <c:ptCount val="8"/>
                <c:pt idx="0">
                  <c:v>3826142.5399999698</c:v>
                </c:pt>
                <c:pt idx="1">
                  <c:v>-466654.04000001599</c:v>
                </c:pt>
                <c:pt idx="2">
                  <c:v>-6271866.4200000204</c:v>
                </c:pt>
                <c:pt idx="3">
                  <c:v>-7599100</c:v>
                </c:pt>
                <c:pt idx="4">
                  <c:v>-3115400</c:v>
                </c:pt>
                <c:pt idx="5">
                  <c:v>567200</c:v>
                </c:pt>
                <c:pt idx="6">
                  <c:v>822500</c:v>
                </c:pt>
                <c:pt idx="7">
                  <c:v>655300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Feuil1!$A$43</c:f>
              <c:strCache>
                <c:ptCount val="1"/>
                <c:pt idx="0">
                  <c:v>EN si pas de plan de sauvegarde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3.6842105263157891E-2"/>
                  <c:y val="4.039879181795792E-2"/>
                </c:manualLayout>
              </c:layout>
              <c:tx>
                <c:rich>
                  <a:bodyPr/>
                  <a:lstStyle/>
                  <a:p>
                    <a:r>
                      <a:rPr lang="fr-FR" sz="1600" dirty="0" smtClean="0"/>
                      <a:t>-11,8</a:t>
                    </a:r>
                    <a:endParaRPr lang="fr-FR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Feuil1!$G$41:$N$41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Feuil1!$G$43:$N$43</c:f>
              <c:numCache>
                <c:formatCode>General</c:formatCode>
                <c:ptCount val="8"/>
                <c:pt idx="3" formatCode="_(* #,##0.00_);_(* \(#,##0.00\);_(* &quot;-&quot;??_);_(@_)">
                  <c:v>-9136100</c:v>
                </c:pt>
                <c:pt idx="4" formatCode="_(* #,##0.00_);_(* \(#,##0.00\);_(* &quot;-&quot;??_);_(@_)">
                  <c:v>-10791400</c:v>
                </c:pt>
                <c:pt idx="5" formatCode="_(* #,##0.00_);_(* \(#,##0.00\);_(* &quot;-&quot;??_);_(@_)">
                  <c:v>-10912800</c:v>
                </c:pt>
                <c:pt idx="6" formatCode="_(* #,##0.00_);_(* \(#,##0.00\);_(* &quot;-&quot;??_);_(@_)">
                  <c:v>-11598500</c:v>
                </c:pt>
                <c:pt idx="7" formatCode="_(* #,##0.00_);_(* \(#,##0.00\);_(* &quot;-&quot;??_);_(@_)">
                  <c:v>-11765700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172032"/>
        <c:axId val="110173568"/>
      </c:lineChart>
      <c:catAx>
        <c:axId val="11017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9050" cmpd="sng">
            <a:solidFill>
              <a:srgbClr val="C00000"/>
            </a:solidFill>
          </a:ln>
        </c:spPr>
        <c:txPr>
          <a:bodyPr/>
          <a:lstStyle/>
          <a:p>
            <a:pPr>
              <a:defRPr sz="1600"/>
            </a:pPr>
            <a:endParaRPr lang="fr-FR"/>
          </a:p>
        </c:txPr>
        <c:crossAx val="110173568"/>
        <c:crosses val="autoZero"/>
        <c:auto val="1"/>
        <c:lblAlgn val="ctr"/>
        <c:lblOffset val="100"/>
        <c:noMultiLvlLbl val="0"/>
      </c:catAx>
      <c:valAx>
        <c:axId val="110173568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1101720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1052631578947368E-2"/>
                <c:y val="0.10776788313115962"/>
              </c:manualLayout>
            </c:layout>
          </c:dispUnitsLbl>
        </c:dispUnits>
      </c:valAx>
    </c:plotArea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A7C11-5500-4E41-A618-F3B08D8E07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FE8A89-F370-4535-96E9-2D6176C0B7EE}">
      <dgm:prSet phldrT="[Texte]" custT="1"/>
      <dgm:spPr/>
      <dgm:t>
        <a:bodyPr/>
        <a:lstStyle/>
        <a:p>
          <a:r>
            <a:rPr lang="fr-FR" sz="1800" b="1" dirty="0" smtClean="0"/>
            <a:t>LDF 2016</a:t>
          </a:r>
          <a:endParaRPr lang="fr-FR" sz="1800" b="1" dirty="0"/>
        </a:p>
      </dgm:t>
    </dgm:pt>
    <dgm:pt modelId="{4E2A7B5D-5D77-4FBD-928E-19A9BBA60F12}" type="parTrans" cxnId="{F393C545-62CA-46FC-8669-D31A6112DA73}">
      <dgm:prSet/>
      <dgm:spPr/>
      <dgm:t>
        <a:bodyPr/>
        <a:lstStyle/>
        <a:p>
          <a:endParaRPr lang="fr-FR"/>
        </a:p>
      </dgm:t>
    </dgm:pt>
    <dgm:pt modelId="{D1CFE321-B146-4DA9-A0F0-60EA5717E5AA}" type="sibTrans" cxnId="{F393C545-62CA-46FC-8669-D31A6112DA73}">
      <dgm:prSet/>
      <dgm:spPr/>
      <dgm:t>
        <a:bodyPr/>
        <a:lstStyle/>
        <a:p>
          <a:endParaRPr lang="fr-FR"/>
        </a:p>
      </dgm:t>
    </dgm:pt>
    <dgm:pt modelId="{2C07EBD2-D625-4293-A5A2-D363AEB494B5}">
      <dgm:prSet phldrT="[Texte]"/>
      <dgm:spPr/>
      <dgm:t>
        <a:bodyPr/>
        <a:lstStyle/>
        <a:p>
          <a:r>
            <a:rPr lang="fr-FR" dirty="0" smtClean="0"/>
            <a:t>Baisse dotations à la ville de Grenoble: -6 M€</a:t>
          </a:r>
          <a:endParaRPr lang="fr-FR" dirty="0"/>
        </a:p>
      </dgm:t>
    </dgm:pt>
    <dgm:pt modelId="{DC0D3D8C-1B81-497B-9B35-36713B3AD908}" type="parTrans" cxnId="{3FDC95A5-EED3-4222-A34B-E4EA9AC3BF94}">
      <dgm:prSet/>
      <dgm:spPr/>
      <dgm:t>
        <a:bodyPr/>
        <a:lstStyle/>
        <a:p>
          <a:endParaRPr lang="fr-FR"/>
        </a:p>
      </dgm:t>
    </dgm:pt>
    <dgm:pt modelId="{6813A6B3-0C65-4AB8-87A1-D395EA764C91}" type="sibTrans" cxnId="{3FDC95A5-EED3-4222-A34B-E4EA9AC3BF94}">
      <dgm:prSet/>
      <dgm:spPr/>
      <dgm:t>
        <a:bodyPr/>
        <a:lstStyle/>
        <a:p>
          <a:endParaRPr lang="fr-FR"/>
        </a:p>
      </dgm:t>
    </dgm:pt>
    <dgm:pt modelId="{E4070214-993A-46D5-AB57-79C74CDA3A57}">
      <dgm:prSet phldrT="[Texte]" custT="1"/>
      <dgm:spPr/>
      <dgm:t>
        <a:bodyPr/>
        <a:lstStyle/>
        <a:p>
          <a:r>
            <a:rPr lang="fr-FR" sz="1800" b="1" dirty="0" smtClean="0"/>
            <a:t>PLDF 2017</a:t>
          </a:r>
          <a:endParaRPr lang="fr-FR" sz="1800" b="1" dirty="0"/>
        </a:p>
      </dgm:t>
    </dgm:pt>
    <dgm:pt modelId="{7DBACD80-97E7-4350-9A07-1F5CBA3844E0}" type="parTrans" cxnId="{9697CD59-E0F3-4249-BB2F-80214E0AF1CD}">
      <dgm:prSet/>
      <dgm:spPr/>
      <dgm:t>
        <a:bodyPr/>
        <a:lstStyle/>
        <a:p>
          <a:endParaRPr lang="fr-FR"/>
        </a:p>
      </dgm:t>
    </dgm:pt>
    <dgm:pt modelId="{6486DD3D-814D-4FDA-97AD-6A97C394AD3B}" type="sibTrans" cxnId="{9697CD59-E0F3-4249-BB2F-80214E0AF1CD}">
      <dgm:prSet/>
      <dgm:spPr/>
      <dgm:t>
        <a:bodyPr/>
        <a:lstStyle/>
        <a:p>
          <a:endParaRPr lang="fr-FR"/>
        </a:p>
      </dgm:t>
    </dgm:pt>
    <dgm:pt modelId="{D30A6849-FA78-4025-9E2B-67BC85878374}">
      <dgm:prSet phldrT="[Texte]"/>
      <dgm:spPr/>
      <dgm:t>
        <a:bodyPr/>
        <a:lstStyle/>
        <a:p>
          <a:r>
            <a:rPr lang="fr-FR" dirty="0" smtClean="0"/>
            <a:t>Réforme DSU, Ville de Grenoble proche du seuil d’inéligibilité (Risque = perte progressive de 2,3 M€)</a:t>
          </a:r>
          <a:endParaRPr lang="fr-FR" dirty="0"/>
        </a:p>
      </dgm:t>
    </dgm:pt>
    <dgm:pt modelId="{66DD8F23-288B-45EB-A903-2302BC1A64E5}" type="parTrans" cxnId="{34CA11FA-E512-46BB-B5BB-F701A9A0A671}">
      <dgm:prSet/>
      <dgm:spPr/>
      <dgm:t>
        <a:bodyPr/>
        <a:lstStyle/>
        <a:p>
          <a:endParaRPr lang="fr-FR"/>
        </a:p>
      </dgm:t>
    </dgm:pt>
    <dgm:pt modelId="{F0548813-9F4B-4177-B60B-C202E89DF751}" type="sibTrans" cxnId="{34CA11FA-E512-46BB-B5BB-F701A9A0A671}">
      <dgm:prSet/>
      <dgm:spPr/>
      <dgm:t>
        <a:bodyPr/>
        <a:lstStyle/>
        <a:p>
          <a:endParaRPr lang="fr-FR"/>
        </a:p>
      </dgm:t>
    </dgm:pt>
    <dgm:pt modelId="{78279589-2A46-4858-A5B8-D7FCEF6A403E}">
      <dgm:prSet phldrT="[Texte]" custT="1"/>
      <dgm:spPr/>
      <dgm:t>
        <a:bodyPr/>
        <a:lstStyle/>
        <a:p>
          <a:r>
            <a:rPr lang="fr-FR" sz="1800" b="1" dirty="0" smtClean="0"/>
            <a:t>Risques</a:t>
          </a:r>
          <a:endParaRPr lang="fr-FR" sz="1800" b="1" dirty="0"/>
        </a:p>
      </dgm:t>
    </dgm:pt>
    <dgm:pt modelId="{B0210F19-B31B-437E-B181-29C9FEEA820F}" type="parTrans" cxnId="{59B1236C-211C-4995-81CC-5AACD5849D31}">
      <dgm:prSet/>
      <dgm:spPr/>
      <dgm:t>
        <a:bodyPr/>
        <a:lstStyle/>
        <a:p>
          <a:endParaRPr lang="fr-FR"/>
        </a:p>
      </dgm:t>
    </dgm:pt>
    <dgm:pt modelId="{A4D42730-5533-4D32-A9FF-6007A320CEB2}" type="sibTrans" cxnId="{59B1236C-211C-4995-81CC-5AACD5849D31}">
      <dgm:prSet/>
      <dgm:spPr/>
      <dgm:t>
        <a:bodyPr/>
        <a:lstStyle/>
        <a:p>
          <a:endParaRPr lang="fr-FR"/>
        </a:p>
      </dgm:t>
    </dgm:pt>
    <dgm:pt modelId="{A3079201-9B58-40D6-9391-658B57D19E0C}">
      <dgm:prSet phldrT="[Texte]"/>
      <dgm:spPr/>
      <dgm:t>
        <a:bodyPr/>
        <a:lstStyle/>
        <a:p>
          <a:r>
            <a:rPr lang="fr-FR" dirty="0" smtClean="0"/>
            <a:t>Baisse dotations = -3M€ Recettes</a:t>
          </a:r>
          <a:endParaRPr lang="fr-FR" dirty="0"/>
        </a:p>
      </dgm:t>
    </dgm:pt>
    <dgm:pt modelId="{3BA4147A-AE8A-4BBE-9A31-00D979CD5F3D}" type="parTrans" cxnId="{97238E78-36B7-4840-A7AF-804CB1216974}">
      <dgm:prSet/>
      <dgm:spPr/>
      <dgm:t>
        <a:bodyPr/>
        <a:lstStyle/>
        <a:p>
          <a:endParaRPr lang="fr-FR"/>
        </a:p>
      </dgm:t>
    </dgm:pt>
    <dgm:pt modelId="{F9363C26-9BDE-4020-9947-F2D6B913672F}" type="sibTrans" cxnId="{97238E78-36B7-4840-A7AF-804CB1216974}">
      <dgm:prSet/>
      <dgm:spPr/>
      <dgm:t>
        <a:bodyPr/>
        <a:lstStyle/>
        <a:p>
          <a:endParaRPr lang="fr-FR"/>
        </a:p>
      </dgm:t>
    </dgm:pt>
    <dgm:pt modelId="{469F7C86-05A8-499B-BE41-F217AA288D35}">
      <dgm:prSet phldrT="[Texte]"/>
      <dgm:spPr/>
      <dgm:t>
        <a:bodyPr/>
        <a:lstStyle/>
        <a:p>
          <a:r>
            <a:rPr lang="fr-FR" dirty="0" smtClean="0"/>
            <a:t>Impact PPCR = +3,4 M€ Dépenses</a:t>
          </a:r>
          <a:endParaRPr lang="fr-FR" dirty="0"/>
        </a:p>
      </dgm:t>
    </dgm:pt>
    <dgm:pt modelId="{FB381AC8-A507-4305-A718-F6905F8F4671}" type="parTrans" cxnId="{01380878-1295-4FDD-B29F-8AACD89B55DB}">
      <dgm:prSet/>
      <dgm:spPr/>
      <dgm:t>
        <a:bodyPr/>
        <a:lstStyle/>
        <a:p>
          <a:endParaRPr lang="fr-FR"/>
        </a:p>
      </dgm:t>
    </dgm:pt>
    <dgm:pt modelId="{080507B0-52BD-4341-9A1B-5C402663F2D5}" type="sibTrans" cxnId="{01380878-1295-4FDD-B29F-8AACD89B55DB}">
      <dgm:prSet/>
      <dgm:spPr/>
      <dgm:t>
        <a:bodyPr/>
        <a:lstStyle/>
        <a:p>
          <a:endParaRPr lang="fr-FR"/>
        </a:p>
      </dgm:t>
    </dgm:pt>
    <dgm:pt modelId="{250BA01D-3F90-4138-BCC0-A09477FD0B09}" type="pres">
      <dgm:prSet presAssocID="{45AA7C11-5500-4E41-A618-F3B08D8E07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8A519A-7EF8-4949-9E75-7196EAE61AD1}" type="pres">
      <dgm:prSet presAssocID="{77FE8A89-F370-4535-96E9-2D6176C0B7EE}" presName="composite" presStyleCnt="0"/>
      <dgm:spPr/>
    </dgm:pt>
    <dgm:pt modelId="{5AC0345F-B4D9-47BD-8E18-489B67BEC1FA}" type="pres">
      <dgm:prSet presAssocID="{77FE8A89-F370-4535-96E9-2D6176C0B7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2E61E5-F04E-4F64-8780-1CAF868AAEF1}" type="pres">
      <dgm:prSet presAssocID="{77FE8A89-F370-4535-96E9-2D6176C0B7EE}" presName="descendantText" presStyleLbl="alignAcc1" presStyleIdx="0" presStyleCnt="3" custLinFactNeighborX="2076" custLinFactNeighborY="-351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D5EF8A-7D84-4CEE-AA02-23E4FBCBF499}" type="pres">
      <dgm:prSet presAssocID="{D1CFE321-B146-4DA9-A0F0-60EA5717E5AA}" presName="sp" presStyleCnt="0"/>
      <dgm:spPr/>
    </dgm:pt>
    <dgm:pt modelId="{0829FE73-7007-4D24-9EE8-AE732C2ED949}" type="pres">
      <dgm:prSet presAssocID="{E4070214-993A-46D5-AB57-79C74CDA3A57}" presName="composite" presStyleCnt="0"/>
      <dgm:spPr/>
    </dgm:pt>
    <dgm:pt modelId="{FC7EC07F-2D9C-462B-8EEC-2908193D01E3}" type="pres">
      <dgm:prSet presAssocID="{E4070214-993A-46D5-AB57-79C74CDA3A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70D7E-E66C-4D5B-9032-A9D5382EF72A}" type="pres">
      <dgm:prSet presAssocID="{E4070214-993A-46D5-AB57-79C74CDA3A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04B3D4-4E00-4F0C-88DA-C339E4E538B8}" type="pres">
      <dgm:prSet presAssocID="{6486DD3D-814D-4FDA-97AD-6A97C394AD3B}" presName="sp" presStyleCnt="0"/>
      <dgm:spPr/>
    </dgm:pt>
    <dgm:pt modelId="{E824A79E-5FB0-40F0-88C8-A52DF30E933E}" type="pres">
      <dgm:prSet presAssocID="{78279589-2A46-4858-A5B8-D7FCEF6A403E}" presName="composite" presStyleCnt="0"/>
      <dgm:spPr/>
    </dgm:pt>
    <dgm:pt modelId="{BA8B4A06-B2A6-4F3F-B83E-83D35095DEA2}" type="pres">
      <dgm:prSet presAssocID="{78279589-2A46-4858-A5B8-D7FCEF6A403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30ED9C-AA39-4BA2-BA4D-F35B883FD5F7}" type="pres">
      <dgm:prSet presAssocID="{78279589-2A46-4858-A5B8-D7FCEF6A403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2E0ABC-8C56-4DCB-90B0-6C64FA69B5FC}" type="presOf" srcId="{A3079201-9B58-40D6-9391-658B57D19E0C}" destId="{81970D7E-E66C-4D5B-9032-A9D5382EF72A}" srcOrd="0" destOrd="0" presId="urn:microsoft.com/office/officeart/2005/8/layout/chevron2"/>
    <dgm:cxn modelId="{B366B769-9F11-4A04-A21B-1F6DFBE9FF3B}" type="presOf" srcId="{2C07EBD2-D625-4293-A5A2-D363AEB494B5}" destId="{EA2E61E5-F04E-4F64-8780-1CAF868AAEF1}" srcOrd="0" destOrd="0" presId="urn:microsoft.com/office/officeart/2005/8/layout/chevron2"/>
    <dgm:cxn modelId="{34CA11FA-E512-46BB-B5BB-F701A9A0A671}" srcId="{78279589-2A46-4858-A5B8-D7FCEF6A403E}" destId="{D30A6849-FA78-4025-9E2B-67BC85878374}" srcOrd="0" destOrd="0" parTransId="{66DD8F23-288B-45EB-A903-2302BC1A64E5}" sibTransId="{F0548813-9F4B-4177-B60B-C202E89DF751}"/>
    <dgm:cxn modelId="{7B4A8C4A-7D5D-4369-8ACA-850E3F273712}" type="presOf" srcId="{45AA7C11-5500-4E41-A618-F3B08D8E074A}" destId="{250BA01D-3F90-4138-BCC0-A09477FD0B09}" srcOrd="0" destOrd="0" presId="urn:microsoft.com/office/officeart/2005/8/layout/chevron2"/>
    <dgm:cxn modelId="{9DA45739-1263-4C23-A60D-A321B0A7737E}" type="presOf" srcId="{D30A6849-FA78-4025-9E2B-67BC85878374}" destId="{DC30ED9C-AA39-4BA2-BA4D-F35B883FD5F7}" srcOrd="0" destOrd="0" presId="urn:microsoft.com/office/officeart/2005/8/layout/chevron2"/>
    <dgm:cxn modelId="{97238E78-36B7-4840-A7AF-804CB1216974}" srcId="{E4070214-993A-46D5-AB57-79C74CDA3A57}" destId="{A3079201-9B58-40D6-9391-658B57D19E0C}" srcOrd="0" destOrd="0" parTransId="{3BA4147A-AE8A-4BBE-9A31-00D979CD5F3D}" sibTransId="{F9363C26-9BDE-4020-9947-F2D6B913672F}"/>
    <dgm:cxn modelId="{6A421225-0F48-44DE-AEED-136F4D7D00C2}" type="presOf" srcId="{77FE8A89-F370-4535-96E9-2D6176C0B7EE}" destId="{5AC0345F-B4D9-47BD-8E18-489B67BEC1FA}" srcOrd="0" destOrd="0" presId="urn:microsoft.com/office/officeart/2005/8/layout/chevron2"/>
    <dgm:cxn modelId="{01380878-1295-4FDD-B29F-8AACD89B55DB}" srcId="{E4070214-993A-46D5-AB57-79C74CDA3A57}" destId="{469F7C86-05A8-499B-BE41-F217AA288D35}" srcOrd="1" destOrd="0" parTransId="{FB381AC8-A507-4305-A718-F6905F8F4671}" sibTransId="{080507B0-52BD-4341-9A1B-5C402663F2D5}"/>
    <dgm:cxn modelId="{DC4ADF01-DE63-4717-AA2B-762B142B3BF4}" type="presOf" srcId="{469F7C86-05A8-499B-BE41-F217AA288D35}" destId="{81970D7E-E66C-4D5B-9032-A9D5382EF72A}" srcOrd="0" destOrd="1" presId="urn:microsoft.com/office/officeart/2005/8/layout/chevron2"/>
    <dgm:cxn modelId="{3FDC95A5-EED3-4222-A34B-E4EA9AC3BF94}" srcId="{77FE8A89-F370-4535-96E9-2D6176C0B7EE}" destId="{2C07EBD2-D625-4293-A5A2-D363AEB494B5}" srcOrd="0" destOrd="0" parTransId="{DC0D3D8C-1B81-497B-9B35-36713B3AD908}" sibTransId="{6813A6B3-0C65-4AB8-87A1-D395EA764C91}"/>
    <dgm:cxn modelId="{9697CD59-E0F3-4249-BB2F-80214E0AF1CD}" srcId="{45AA7C11-5500-4E41-A618-F3B08D8E074A}" destId="{E4070214-993A-46D5-AB57-79C74CDA3A57}" srcOrd="1" destOrd="0" parTransId="{7DBACD80-97E7-4350-9A07-1F5CBA3844E0}" sibTransId="{6486DD3D-814D-4FDA-97AD-6A97C394AD3B}"/>
    <dgm:cxn modelId="{885F542D-0988-4E8E-951E-4A7BEFA7D09C}" type="presOf" srcId="{78279589-2A46-4858-A5B8-D7FCEF6A403E}" destId="{BA8B4A06-B2A6-4F3F-B83E-83D35095DEA2}" srcOrd="0" destOrd="0" presId="urn:microsoft.com/office/officeart/2005/8/layout/chevron2"/>
    <dgm:cxn modelId="{59B1236C-211C-4995-81CC-5AACD5849D31}" srcId="{45AA7C11-5500-4E41-A618-F3B08D8E074A}" destId="{78279589-2A46-4858-A5B8-D7FCEF6A403E}" srcOrd="2" destOrd="0" parTransId="{B0210F19-B31B-437E-B181-29C9FEEA820F}" sibTransId="{A4D42730-5533-4D32-A9FF-6007A320CEB2}"/>
    <dgm:cxn modelId="{17213EAA-4DAA-4189-91DB-E357681379BB}" type="presOf" srcId="{E4070214-993A-46D5-AB57-79C74CDA3A57}" destId="{FC7EC07F-2D9C-462B-8EEC-2908193D01E3}" srcOrd="0" destOrd="0" presId="urn:microsoft.com/office/officeart/2005/8/layout/chevron2"/>
    <dgm:cxn modelId="{F393C545-62CA-46FC-8669-D31A6112DA73}" srcId="{45AA7C11-5500-4E41-A618-F3B08D8E074A}" destId="{77FE8A89-F370-4535-96E9-2D6176C0B7EE}" srcOrd="0" destOrd="0" parTransId="{4E2A7B5D-5D77-4FBD-928E-19A9BBA60F12}" sibTransId="{D1CFE321-B146-4DA9-A0F0-60EA5717E5AA}"/>
    <dgm:cxn modelId="{C129BC87-FDEB-480C-9B61-F843992E3232}" type="presParOf" srcId="{250BA01D-3F90-4138-BCC0-A09477FD0B09}" destId="{1D8A519A-7EF8-4949-9E75-7196EAE61AD1}" srcOrd="0" destOrd="0" presId="urn:microsoft.com/office/officeart/2005/8/layout/chevron2"/>
    <dgm:cxn modelId="{EE730805-64F7-42DB-BB31-256D83C0A79B}" type="presParOf" srcId="{1D8A519A-7EF8-4949-9E75-7196EAE61AD1}" destId="{5AC0345F-B4D9-47BD-8E18-489B67BEC1FA}" srcOrd="0" destOrd="0" presId="urn:microsoft.com/office/officeart/2005/8/layout/chevron2"/>
    <dgm:cxn modelId="{B87FC025-BE9C-49D5-AAD8-B423C69FDEF3}" type="presParOf" srcId="{1D8A519A-7EF8-4949-9E75-7196EAE61AD1}" destId="{EA2E61E5-F04E-4F64-8780-1CAF868AAEF1}" srcOrd="1" destOrd="0" presId="urn:microsoft.com/office/officeart/2005/8/layout/chevron2"/>
    <dgm:cxn modelId="{4886CDE9-300A-4912-AD21-E8F06E6475A4}" type="presParOf" srcId="{250BA01D-3F90-4138-BCC0-A09477FD0B09}" destId="{9BD5EF8A-7D84-4CEE-AA02-23E4FBCBF499}" srcOrd="1" destOrd="0" presId="urn:microsoft.com/office/officeart/2005/8/layout/chevron2"/>
    <dgm:cxn modelId="{B6F8D328-E83C-42AE-9FA2-4109B6660BC6}" type="presParOf" srcId="{250BA01D-3F90-4138-BCC0-A09477FD0B09}" destId="{0829FE73-7007-4D24-9EE8-AE732C2ED949}" srcOrd="2" destOrd="0" presId="urn:microsoft.com/office/officeart/2005/8/layout/chevron2"/>
    <dgm:cxn modelId="{83F1C6F2-9944-4CAB-B3D5-F411C4AFD8A7}" type="presParOf" srcId="{0829FE73-7007-4D24-9EE8-AE732C2ED949}" destId="{FC7EC07F-2D9C-462B-8EEC-2908193D01E3}" srcOrd="0" destOrd="0" presId="urn:microsoft.com/office/officeart/2005/8/layout/chevron2"/>
    <dgm:cxn modelId="{3D2D7278-C92F-4C7B-B84C-FF1390A384FA}" type="presParOf" srcId="{0829FE73-7007-4D24-9EE8-AE732C2ED949}" destId="{81970D7E-E66C-4D5B-9032-A9D5382EF72A}" srcOrd="1" destOrd="0" presId="urn:microsoft.com/office/officeart/2005/8/layout/chevron2"/>
    <dgm:cxn modelId="{4392E3A5-1EC7-42D4-A059-D183EFD21267}" type="presParOf" srcId="{250BA01D-3F90-4138-BCC0-A09477FD0B09}" destId="{7504B3D4-4E00-4F0C-88DA-C339E4E538B8}" srcOrd="3" destOrd="0" presId="urn:microsoft.com/office/officeart/2005/8/layout/chevron2"/>
    <dgm:cxn modelId="{744ACBCA-D211-46AD-AAFD-51B412138EA7}" type="presParOf" srcId="{250BA01D-3F90-4138-BCC0-A09477FD0B09}" destId="{E824A79E-5FB0-40F0-88C8-A52DF30E933E}" srcOrd="4" destOrd="0" presId="urn:microsoft.com/office/officeart/2005/8/layout/chevron2"/>
    <dgm:cxn modelId="{4859F483-F902-4850-AD77-676C0F0910B8}" type="presParOf" srcId="{E824A79E-5FB0-40F0-88C8-A52DF30E933E}" destId="{BA8B4A06-B2A6-4F3F-B83E-83D35095DEA2}" srcOrd="0" destOrd="0" presId="urn:microsoft.com/office/officeart/2005/8/layout/chevron2"/>
    <dgm:cxn modelId="{53C19515-D9A5-44AD-ABA3-AA634022B653}" type="presParOf" srcId="{E824A79E-5FB0-40F0-88C8-A52DF30E933E}" destId="{DC30ED9C-AA39-4BA2-BA4D-F35B883FD5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0345F-B4D9-47BD-8E18-489B67BEC1FA}">
      <dsp:nvSpPr>
        <dsp:cNvPr id="0" name=""/>
        <dsp:cNvSpPr/>
      </dsp:nvSpPr>
      <dsp:spPr>
        <a:xfrm rot="5400000">
          <a:off x="-188947" y="191041"/>
          <a:ext cx="1259647" cy="881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LDF 2016</a:t>
          </a:r>
          <a:endParaRPr lang="fr-FR" sz="1800" b="1" kern="1200" dirty="0"/>
        </a:p>
      </dsp:txBody>
      <dsp:txXfrm rot="-5400000">
        <a:off x="1" y="442971"/>
        <a:ext cx="881753" cy="377894"/>
      </dsp:txXfrm>
    </dsp:sp>
    <dsp:sp modelId="{EA2E61E5-F04E-4F64-8780-1CAF868AAEF1}">
      <dsp:nvSpPr>
        <dsp:cNvPr id="0" name=""/>
        <dsp:cNvSpPr/>
      </dsp:nvSpPr>
      <dsp:spPr>
        <a:xfrm rot="5400000">
          <a:off x="3919707" y="-3037954"/>
          <a:ext cx="819201" cy="6895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Baisse dotations à la ville de Grenoble: -6 M€</a:t>
          </a:r>
          <a:endParaRPr lang="fr-FR" sz="2300" kern="1200" dirty="0"/>
        </a:p>
      </dsp:txBody>
      <dsp:txXfrm rot="-5400000">
        <a:off x="881753" y="39990"/>
        <a:ext cx="6855120" cy="739221"/>
      </dsp:txXfrm>
    </dsp:sp>
    <dsp:sp modelId="{FC7EC07F-2D9C-462B-8EEC-2908193D01E3}">
      <dsp:nvSpPr>
        <dsp:cNvPr id="0" name=""/>
        <dsp:cNvSpPr/>
      </dsp:nvSpPr>
      <dsp:spPr>
        <a:xfrm rot="5400000">
          <a:off x="-188947" y="1251311"/>
          <a:ext cx="1259647" cy="881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PLDF 2017</a:t>
          </a:r>
          <a:endParaRPr lang="fr-FR" sz="1800" b="1" kern="1200" dirty="0"/>
        </a:p>
      </dsp:txBody>
      <dsp:txXfrm rot="-5400000">
        <a:off x="1" y="1503241"/>
        <a:ext cx="881753" cy="377894"/>
      </dsp:txXfrm>
    </dsp:sp>
    <dsp:sp modelId="{81970D7E-E66C-4D5B-9032-A9D5382EF72A}">
      <dsp:nvSpPr>
        <dsp:cNvPr id="0" name=""/>
        <dsp:cNvSpPr/>
      </dsp:nvSpPr>
      <dsp:spPr>
        <a:xfrm rot="5400000">
          <a:off x="3919923" y="-1975805"/>
          <a:ext cx="818770" cy="6895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Baisse dotations = -3M€ Recettes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Impact PPCR = +3,4 M€ Dépenses</a:t>
          </a:r>
          <a:endParaRPr lang="fr-FR" sz="2300" kern="1200" dirty="0"/>
        </a:p>
      </dsp:txBody>
      <dsp:txXfrm rot="-5400000">
        <a:off x="881754" y="1102333"/>
        <a:ext cx="6855141" cy="738832"/>
      </dsp:txXfrm>
    </dsp:sp>
    <dsp:sp modelId="{BA8B4A06-B2A6-4F3F-B83E-83D35095DEA2}">
      <dsp:nvSpPr>
        <dsp:cNvPr id="0" name=""/>
        <dsp:cNvSpPr/>
      </dsp:nvSpPr>
      <dsp:spPr>
        <a:xfrm rot="5400000">
          <a:off x="-188947" y="2311582"/>
          <a:ext cx="1259647" cy="881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Risques</a:t>
          </a:r>
          <a:endParaRPr lang="fr-FR" sz="1800" b="1" kern="1200" dirty="0"/>
        </a:p>
      </dsp:txBody>
      <dsp:txXfrm rot="-5400000">
        <a:off x="1" y="2563512"/>
        <a:ext cx="881753" cy="377894"/>
      </dsp:txXfrm>
    </dsp:sp>
    <dsp:sp modelId="{DC30ED9C-AA39-4BA2-BA4D-F35B883FD5F7}">
      <dsp:nvSpPr>
        <dsp:cNvPr id="0" name=""/>
        <dsp:cNvSpPr/>
      </dsp:nvSpPr>
      <dsp:spPr>
        <a:xfrm rot="5400000">
          <a:off x="3919923" y="-915535"/>
          <a:ext cx="818770" cy="6895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Réforme DSU, Ville de Grenoble proche du seuil d’inéligibilité (Risque = perte progressive de 2,3 M€)</a:t>
          </a:r>
          <a:endParaRPr lang="fr-FR" sz="2300" kern="1200" dirty="0"/>
        </a:p>
      </dsp:txBody>
      <dsp:txXfrm rot="-5400000">
        <a:off x="881754" y="2162603"/>
        <a:ext cx="6855141" cy="738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0.33824</cdr:x>
      <cdr:y>0.35923</cdr:y>
    </cdr:from>
    <cdr:to>
      <cdr:x>0.39706</cdr:x>
      <cdr:y>0.3759</cdr:y>
    </cdr:to>
    <cdr:sp macro="" textlink="">
      <cdr:nvSpPr>
        <cdr:cNvPr id="2" name="Flèche gauche 1"/>
        <cdr:cNvSpPr/>
      </cdr:nvSpPr>
      <cdr:spPr>
        <a:xfrm xmlns:a="http://schemas.openxmlformats.org/drawingml/2006/main" rot="16200000">
          <a:off x="1755200" y="1841066"/>
          <a:ext cx="90000" cy="288032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solidFill>
                <a:schemeClr val="tx1"/>
              </a:solidFill>
            </a:rPr>
            <a:t>1</a:t>
          </a:r>
          <a:endParaRPr lang="fr-FR" sz="1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D2E0-4D21-47B3-BDDA-D1233256203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17C8-E730-4243-8B70-9660BB99D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89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 smtClean="0">
              <a:latin typeface="Berlin Sans FB" panose="020E0602020502020306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CD01B-9B43-4068-BA33-A1E38050A8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93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Francois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8118-589E-44CF-84D5-266EC62F4CD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31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817C8-E730-4243-8B70-9660BB99D51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01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1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4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1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page d'entête du Conseil muni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67544" y="2564904"/>
            <a:ext cx="63444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u="sng">
                <a:latin typeface="Source Sans Pro Black"/>
                <a:cs typeface="Source Sans Pr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9552" y="4149080"/>
            <a:ext cx="648072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7" name="Image 6" descr="VDG-3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5360"/>
            <a:ext cx="777376" cy="777376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43022"/>
            <a:ext cx="7355160" cy="85373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Source Sans Pro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78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18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83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38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16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8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61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9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93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C7B8-529D-4D60-92D8-FBCE3F2FE51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628D-DA24-45FA-AAC2-36A89ED0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7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7560840" cy="1152128"/>
          </a:xfrm>
        </p:spPr>
        <p:txBody>
          <a:bodyPr/>
          <a:lstStyle/>
          <a:p>
            <a:r>
              <a:rPr lang="fr-FR" dirty="0" smtClean="0"/>
              <a:t>Débat d’orientation budgétaire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Délibération n°158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 Municipal 07 novembre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3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Orientations budgétaires pour 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2017</a:t>
            </a:r>
            <a:br>
              <a:rPr lang="fr-FR" sz="2800" b="1" dirty="0" smtClean="0">
                <a:solidFill>
                  <a:schemeClr val="accent1"/>
                </a:solidFill>
                <a:latin typeface="Source Sans Pro"/>
              </a:rPr>
            </a:b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Evolution des dépenses de fonctionnement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075833"/>
            <a:ext cx="5233237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équipements chauffés, entretenus, gardés…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5903" y="3440807"/>
            <a:ext cx="5233237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associative plurielle pour tous, action sociale forte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9043" y="1772816"/>
            <a:ext cx="5233237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agents au service des citoyens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497" y="5095964"/>
            <a:ext cx="1636115" cy="792088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Dépenses courantes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5282" y="2204864"/>
            <a:ext cx="6437158" cy="921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136,1 (Niveau BP 2016) à 137 M€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PPCR et revalorisation nationale +3,4 M€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Plan de sauvegarde -3,4 M€ à -2,5 M€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280" y="3861048"/>
            <a:ext cx="6437159" cy="921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de la subvention au CCAS (-2,5%, soit -0,6M€) hors impact transfert) 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Transferts de la Direction des Territoires du CCAS à la ville -4,7M€ 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6952" y="5531386"/>
            <a:ext cx="6435488" cy="921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des charges à caractère général de -2%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1793335"/>
            <a:ext cx="1636115" cy="792088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Masse salariale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28" y="3452900"/>
            <a:ext cx="1636115" cy="792088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Subventions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Orientations budgétaires pour 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2017-2020</a:t>
            </a:r>
            <a:br>
              <a:rPr lang="fr-FR" sz="2800" b="1" dirty="0" smtClean="0">
                <a:solidFill>
                  <a:schemeClr val="accent1"/>
                </a:solidFill>
                <a:latin typeface="Source Sans Pro"/>
              </a:rPr>
            </a:b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Priorité donnée aux écoles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42854"/>
              </p:ext>
            </p:extLst>
          </p:nvPr>
        </p:nvGraphicFramePr>
        <p:xfrm>
          <a:off x="755578" y="1340771"/>
          <a:ext cx="7632844" cy="4977896"/>
        </p:xfrm>
        <a:graphic>
          <a:graphicData uri="http://schemas.openxmlformats.org/drawingml/2006/table">
            <a:tbl>
              <a:tblPr/>
              <a:tblGrid>
                <a:gridCol w="2940524"/>
                <a:gridCol w="938464"/>
                <a:gridCol w="938464"/>
                <a:gridCol w="938464"/>
                <a:gridCol w="938464"/>
                <a:gridCol w="938464"/>
              </a:tblGrid>
              <a:tr h="6316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prévisions au 1er octobre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Prévisions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Prévisions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Prévisions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Prévisions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Prévisions 2017-2020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général (NET)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Zones d'aménagement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Moyens des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Entretien bâtiments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PNRU/politique de la 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Aménagements Proximité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5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Locaux agents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 en 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Economie - ESS - tourisme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Stationnement voirie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5,33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Orientations budgétaires pour 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2017</a:t>
            </a:r>
            <a:br>
              <a:rPr lang="fr-FR" sz="2800" b="1" dirty="0" smtClean="0">
                <a:solidFill>
                  <a:schemeClr val="accent1"/>
                </a:solidFill>
                <a:latin typeface="Source Sans Pro"/>
              </a:rPr>
            </a:b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Eléments liés à la dette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04502" y="486916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Evolution cible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Budget principal + 2,71 M€ (+0,96%)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Budgets annexes  -0,88 M€ (-1,86%)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Tous budgets +1,88 M€ (+0,57%)</a:t>
            </a: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68829"/>
              </p:ext>
            </p:extLst>
          </p:nvPr>
        </p:nvGraphicFramePr>
        <p:xfrm>
          <a:off x="251520" y="1556792"/>
          <a:ext cx="8579298" cy="3170390"/>
        </p:xfrm>
        <a:graphic>
          <a:graphicData uri="http://schemas.openxmlformats.org/drawingml/2006/table">
            <a:tbl>
              <a:tblPr/>
              <a:tblGrid>
                <a:gridCol w="3697020"/>
                <a:gridCol w="813713"/>
                <a:gridCol w="813713"/>
                <a:gridCol w="813713"/>
                <a:gridCol w="813713"/>
                <a:gridCol w="813713"/>
                <a:gridCol w="813713"/>
              </a:tblGrid>
              <a:tr h="1379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 millions d'euros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 2012 au 31/12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 2013 au 31/12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 2014 au 31/12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 2015 au 31/12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Estimation au </a:t>
                      </a:r>
                      <a:r>
                        <a:rPr lang="fr-F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31.12.16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Cible au 31.12.2017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093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Principal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093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Budgets Annexes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budget principal et budgets annexes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093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report d'emprunts (perçus début N+1)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budget principal, budgets annexes et reports d'emprunts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6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010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Stratégie liée à la dette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82453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ea typeface="Source Sans Pro" panose="020B0503030403020204" pitchFamily="34" charset="0"/>
              </a:rPr>
              <a:t>Ne </a:t>
            </a:r>
            <a:r>
              <a:rPr lang="fr-FR" dirty="0">
                <a:ea typeface="Source Sans Pro" panose="020B0503030403020204" pitchFamily="34" charset="0"/>
              </a:rPr>
              <a:t>pas dégrader la capacité de désendettement au-delà de la « zone orange </a:t>
            </a:r>
            <a:r>
              <a:rPr lang="fr-FR" dirty="0" smtClean="0">
                <a:ea typeface="Source Sans Pro" panose="020B0503030403020204" pitchFamily="34" charset="0"/>
              </a:rPr>
              <a:t>»</a:t>
            </a:r>
          </a:p>
          <a:p>
            <a:endParaRPr lang="fr-FR" dirty="0" smtClean="0"/>
          </a:p>
          <a:p>
            <a:r>
              <a:rPr lang="fr-FR" dirty="0" smtClean="0"/>
              <a:t>Limiter l’augmentation de l’en-cours de dette à horizon 2019 à +20M€ par rapport celui de 2013 (+7,4%)</a:t>
            </a:r>
          </a:p>
          <a:p>
            <a:pPr marL="354013" indent="0">
              <a:buNone/>
            </a:pPr>
            <a:r>
              <a:rPr lang="fr-FR" sz="2600" i="1" dirty="0" smtClean="0"/>
              <a:t>(14M€ contractés en 2014 pour faire face aux engagements de la précédente municipalité)</a:t>
            </a:r>
          </a:p>
          <a:p>
            <a:pPr marL="354013" indent="0">
              <a:buNone/>
            </a:pPr>
            <a:endParaRPr lang="fr-FR" dirty="0" smtClean="0"/>
          </a:p>
          <a:p>
            <a:r>
              <a:rPr lang="fr-FR" dirty="0" smtClean="0"/>
              <a:t>Ajuster </a:t>
            </a:r>
            <a:r>
              <a:rPr lang="fr-FR" dirty="0"/>
              <a:t>de la durée de vie de la dette d’une partie de l’encours (21M€ soit 7,4% de l’encours</a:t>
            </a:r>
            <a:r>
              <a:rPr lang="fr-FR" dirty="0" smtClean="0"/>
              <a:t>), pour:</a:t>
            </a:r>
            <a:endParaRPr lang="fr-FR" dirty="0"/>
          </a:p>
          <a:p>
            <a:pPr lvl="1"/>
            <a:r>
              <a:rPr lang="fr-FR" dirty="0" smtClean="0"/>
              <a:t>Faire </a:t>
            </a:r>
            <a:r>
              <a:rPr lang="fr-FR" dirty="0"/>
              <a:t>corréler cette durée de vie avec le système de dette récupérable contractualisé pour la dette liée à la compétence voirie</a:t>
            </a:r>
          </a:p>
          <a:p>
            <a:pPr lvl="1"/>
            <a:r>
              <a:rPr lang="fr-FR" dirty="0"/>
              <a:t>Rapprocher la durée de vie de la dette de Grenoble de celle de la moyenne des collectivités</a:t>
            </a:r>
          </a:p>
          <a:p>
            <a:pPr lvl="1"/>
            <a:r>
              <a:rPr lang="fr-FR" dirty="0"/>
              <a:t>Impact pour 2017 : baisse de l’annuité de -4,9M€</a:t>
            </a:r>
          </a:p>
          <a:p>
            <a:pPr marL="354013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23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010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Budgets annexes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112568"/>
          </a:xfrm>
        </p:spPr>
        <p:txBody>
          <a:bodyPr>
            <a:normAutofit/>
          </a:bodyPr>
          <a:lstStyle/>
          <a:p>
            <a:r>
              <a:rPr lang="fr-FR" sz="2800" dirty="0" smtClean="0">
                <a:ea typeface="Source Sans Pro" panose="020B0503030403020204" pitchFamily="34" charset="0"/>
              </a:rPr>
              <a:t>Il s’agit des BA :</a:t>
            </a:r>
          </a:p>
          <a:p>
            <a:pPr lvl="1"/>
            <a:r>
              <a:rPr lang="fr-FR" sz="2400" dirty="0">
                <a:ea typeface="Source Sans Pro" panose="020B0503030403020204" pitchFamily="34" charset="0"/>
              </a:rPr>
              <a:t>Cuisine Centrale</a:t>
            </a:r>
          </a:p>
          <a:p>
            <a:pPr lvl="1"/>
            <a:r>
              <a:rPr lang="fr-FR" sz="2400" dirty="0">
                <a:ea typeface="Source Sans Pro" panose="020B0503030403020204" pitchFamily="34" charset="0"/>
              </a:rPr>
              <a:t>Self Clémenceau</a:t>
            </a:r>
          </a:p>
          <a:p>
            <a:pPr lvl="1"/>
            <a:r>
              <a:rPr lang="fr-FR" sz="2400" dirty="0">
                <a:ea typeface="Source Sans Pro" panose="020B0503030403020204" pitchFamily="34" charset="0"/>
              </a:rPr>
              <a:t>Mistral Eaux-Claires</a:t>
            </a:r>
          </a:p>
          <a:p>
            <a:pPr lvl="1"/>
            <a:r>
              <a:rPr lang="fr-FR" sz="2400" dirty="0" smtClean="0">
                <a:ea typeface="Source Sans Pro" panose="020B0503030403020204" pitchFamily="34" charset="0"/>
              </a:rPr>
              <a:t>Régie </a:t>
            </a:r>
            <a:r>
              <a:rPr lang="fr-FR" sz="2400" dirty="0">
                <a:ea typeface="Source Sans Pro" panose="020B0503030403020204" pitchFamily="34" charset="0"/>
              </a:rPr>
              <a:t>Lumière</a:t>
            </a:r>
          </a:p>
          <a:p>
            <a:pPr lvl="1"/>
            <a:r>
              <a:rPr lang="fr-FR" sz="2400" dirty="0">
                <a:ea typeface="Source Sans Pro" panose="020B0503030403020204" pitchFamily="34" charset="0"/>
              </a:rPr>
              <a:t>Locaux culturels</a:t>
            </a:r>
          </a:p>
          <a:p>
            <a:pPr lvl="1"/>
            <a:r>
              <a:rPr lang="fr-FR" sz="2400" dirty="0">
                <a:ea typeface="Source Sans Pro" panose="020B0503030403020204" pitchFamily="34" charset="0"/>
              </a:rPr>
              <a:t>Activités </a:t>
            </a:r>
            <a:r>
              <a:rPr lang="fr-FR" sz="2400" dirty="0" smtClean="0">
                <a:ea typeface="Source Sans Pro" panose="020B0503030403020204" pitchFamily="34" charset="0"/>
              </a:rPr>
              <a:t>économiques</a:t>
            </a:r>
          </a:p>
          <a:p>
            <a:pPr marL="457200" lvl="1" indent="0">
              <a:buNone/>
            </a:pPr>
            <a:r>
              <a:rPr lang="fr-FR" sz="2400" i="1" dirty="0" smtClean="0">
                <a:ea typeface="Source Sans Pro" panose="020B0503030403020204" pitchFamily="34" charset="0"/>
              </a:rPr>
              <a:t>(En 2016 : fin du budget annexe Teisseire JO)</a:t>
            </a:r>
          </a:p>
          <a:p>
            <a:pPr marL="457200" lvl="1" indent="0">
              <a:buNone/>
            </a:pPr>
            <a:endParaRPr lang="fr-FR" sz="2400" i="1" dirty="0" smtClean="0">
              <a:ea typeface="Source Sans Pro" panose="020B0503030403020204" pitchFamily="34" charset="0"/>
            </a:endParaRPr>
          </a:p>
          <a:p>
            <a:r>
              <a:rPr lang="fr-FR" sz="2400" dirty="0" smtClean="0">
                <a:ea typeface="Source Sans Pro" panose="020B0503030403020204" pitchFamily="34" charset="0"/>
              </a:rPr>
              <a:t>Ils seront construits sans prendre en compte les éventuels transferts de la MC2 ou d’</a:t>
            </a:r>
            <a:r>
              <a:rPr lang="fr-FR" sz="2400" dirty="0" err="1" smtClean="0">
                <a:ea typeface="Source Sans Pro" panose="020B0503030403020204" pitchFamily="34" charset="0"/>
              </a:rPr>
              <a:t>Alpexpo</a:t>
            </a:r>
            <a:endParaRPr lang="fr-FR" sz="2400" dirty="0" smtClean="0">
              <a:ea typeface="Source Sans Pro" panose="020B0503030403020204" pitchFamily="34" charset="0"/>
            </a:endParaRPr>
          </a:p>
          <a:p>
            <a:pPr lvl="1"/>
            <a:endParaRPr lang="fr-FR" sz="2400" dirty="0" smtClean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Source Sans Pro"/>
              </a:rPr>
              <a:t>Des orientations politiques aux orientations budgétaires 2017</a:t>
            </a:r>
            <a:endParaRPr lang="fr-FR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2" y="1948732"/>
            <a:ext cx="6768752" cy="45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14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98072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b="1" dirty="0" smtClean="0"/>
              <a:t>Accompagner des plus jeunes aux ainés</a:t>
            </a:r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757459" y="1916831"/>
            <a:ext cx="4176464" cy="4464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Plan école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Création </a:t>
            </a:r>
            <a:r>
              <a:rPr lang="fr-FR" sz="1600" dirty="0">
                <a:solidFill>
                  <a:schemeClr val="tx1"/>
                </a:solidFill>
              </a:rPr>
              <a:t>de trois nouveaux restaurants scolaires (Sidi Brahim, Jouhaux, </a:t>
            </a:r>
            <a:r>
              <a:rPr lang="fr-FR" sz="1600" dirty="0" err="1">
                <a:solidFill>
                  <a:schemeClr val="tx1"/>
                </a:solidFill>
              </a:rPr>
              <a:t>Chatin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Début des travaux de l’école Buffon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Livraison de l’école de la rue </a:t>
            </a:r>
            <a:r>
              <a:rPr lang="fr-FR" sz="1600" dirty="0" err="1">
                <a:solidFill>
                  <a:schemeClr val="tx1"/>
                </a:solidFill>
              </a:rPr>
              <a:t>Hareux</a:t>
            </a: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Préparation pour 2018  des projets Diderot, Saint Bruno et Hoche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Concours </a:t>
            </a:r>
            <a:r>
              <a:rPr lang="fr-FR" sz="1600" dirty="0">
                <a:solidFill>
                  <a:schemeClr val="tx1"/>
                </a:solidFill>
              </a:rPr>
              <a:t>de maîtrise d’œuvre pour l’école Flaubert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L’ouverture </a:t>
            </a:r>
            <a:r>
              <a:rPr lang="fr-FR" sz="1600" dirty="0">
                <a:solidFill>
                  <a:schemeClr val="tx1"/>
                </a:solidFill>
              </a:rPr>
              <a:t>de la crèche CHARREL 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Ouverture du </a:t>
            </a:r>
            <a:r>
              <a:rPr lang="fr-FR" sz="1600" dirty="0">
                <a:solidFill>
                  <a:schemeClr val="tx1"/>
                </a:solidFill>
              </a:rPr>
              <a:t>6ème Relais Assistantes Maternelles </a:t>
            </a:r>
            <a:endParaRPr lang="fr-FR" sz="1600" dirty="0" smtClean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Ouverture d’un nouveau lieu dédié à la jeunesse: 24bis rue Ampère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916831"/>
            <a:ext cx="4392488" cy="4464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Poursuite de la mise en cohérence des différents temps de l’enfant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Poursuite </a:t>
            </a:r>
            <a:r>
              <a:rPr lang="fr-FR" sz="1600" dirty="0">
                <a:solidFill>
                  <a:schemeClr val="tx1"/>
                </a:solidFill>
              </a:rPr>
              <a:t>travail charte d’accueil du jeune enfant, mise en œuvre d’informations collectives pour les familles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Développement </a:t>
            </a:r>
            <a:r>
              <a:rPr lang="fr-FR" sz="1600" dirty="0">
                <a:solidFill>
                  <a:schemeClr val="tx1"/>
                </a:solidFill>
              </a:rPr>
              <a:t>des actions du pôle </a:t>
            </a:r>
            <a:r>
              <a:rPr lang="fr-FR" sz="1600" dirty="0" smtClean="0">
                <a:solidFill>
                  <a:schemeClr val="tx1"/>
                </a:solidFill>
              </a:rPr>
              <a:t>« actions collectives » </a:t>
            </a:r>
            <a:r>
              <a:rPr lang="fr-FR" sz="1600" dirty="0">
                <a:solidFill>
                  <a:schemeClr val="tx1"/>
                </a:solidFill>
              </a:rPr>
              <a:t>en Santé </a:t>
            </a:r>
            <a:r>
              <a:rPr lang="fr-FR" sz="1600" dirty="0" smtClean="0">
                <a:solidFill>
                  <a:schemeClr val="tx1"/>
                </a:solidFill>
              </a:rPr>
              <a:t>Scolaire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Œuvrer à la qualité des espaces verts et conception de jeux d’enfants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Projet </a:t>
            </a:r>
            <a:r>
              <a:rPr lang="fr-FR" sz="1600" dirty="0">
                <a:solidFill>
                  <a:schemeClr val="tx1"/>
                </a:solidFill>
              </a:rPr>
              <a:t>stage de </a:t>
            </a:r>
            <a:r>
              <a:rPr lang="fr-FR" sz="1600" dirty="0" smtClean="0">
                <a:solidFill>
                  <a:schemeClr val="tx1"/>
                </a:solidFill>
              </a:rPr>
              <a:t>3</a:t>
            </a:r>
            <a:r>
              <a:rPr lang="fr-FR" sz="1600" baseline="30000" dirty="0" smtClean="0">
                <a:solidFill>
                  <a:schemeClr val="tx1"/>
                </a:solidFill>
              </a:rPr>
              <a:t>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aseline="30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Poursuite de la redynamisation </a:t>
            </a:r>
            <a:r>
              <a:rPr lang="fr-FR" sz="1600" dirty="0">
                <a:solidFill>
                  <a:schemeClr val="tx1"/>
                </a:solidFill>
              </a:rPr>
              <a:t>du programme Jeunes en </a:t>
            </a:r>
            <a:r>
              <a:rPr lang="fr-FR" sz="1600" dirty="0" smtClean="0">
                <a:solidFill>
                  <a:schemeClr val="tx1"/>
                </a:solidFill>
              </a:rPr>
              <a:t>montagne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Poursuite </a:t>
            </a:r>
            <a:r>
              <a:rPr lang="fr-FR" sz="1600" dirty="0">
                <a:solidFill>
                  <a:schemeClr val="tx1"/>
                </a:solidFill>
              </a:rPr>
              <a:t>de la démarche Ville Amie des </a:t>
            </a:r>
            <a:r>
              <a:rPr lang="fr-FR" sz="1600" dirty="0" smtClean="0">
                <a:solidFill>
                  <a:schemeClr val="tx1"/>
                </a:solidFill>
              </a:rPr>
              <a:t>Aînés</a:t>
            </a:r>
          </a:p>
          <a:p>
            <a:pPr lvl="0"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520" y="14847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Budget de fonctionnement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57459" y="148478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Budget d’investissement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-1380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Des orientations politiques aux </a:t>
            </a:r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rientations budgétaires 2017</a:t>
            </a:r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/>
            </a:r>
            <a:br>
              <a:rPr lang="fr-FR" sz="2800" b="1" dirty="0">
                <a:solidFill>
                  <a:schemeClr val="accent1"/>
                </a:solidFill>
                <a:latin typeface="Source Sans Pro"/>
              </a:rPr>
            </a:b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671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757" y="692696"/>
            <a:ext cx="903649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 smtClean="0"/>
              <a:t>Se rencontrer dans une ville pour tous: refaire lien, reconnaitre une place à chacun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2040" y="1700809"/>
            <a:ext cx="4032448" cy="4968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Construction gymnase Arlequin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Travaux piscine Jean Bron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Reconstruction du théâtre </a:t>
            </a:r>
            <a:r>
              <a:rPr lang="fr-FR" dirty="0" err="1" smtClean="0">
                <a:solidFill>
                  <a:schemeClr val="tx1"/>
                </a:solidFill>
              </a:rPr>
              <a:t>Prémol</a:t>
            </a: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Ouverture </a:t>
            </a:r>
            <a:r>
              <a:rPr lang="fr-FR" dirty="0">
                <a:solidFill>
                  <a:schemeClr val="tx1"/>
                </a:solidFill>
              </a:rPr>
              <a:t>du nouveau Pôle </a:t>
            </a:r>
            <a:r>
              <a:rPr lang="fr-FR" dirty="0" smtClean="0">
                <a:solidFill>
                  <a:schemeClr val="tx1"/>
                </a:solidFill>
              </a:rPr>
              <a:t>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Mise </a:t>
            </a:r>
            <a:r>
              <a:rPr lang="fr-FR" dirty="0">
                <a:solidFill>
                  <a:schemeClr val="tx1"/>
                </a:solidFill>
              </a:rPr>
              <a:t>en place de </a:t>
            </a:r>
            <a:r>
              <a:rPr lang="fr-FR" dirty="0" smtClean="0">
                <a:solidFill>
                  <a:schemeClr val="tx1"/>
                </a:solidFill>
              </a:rPr>
              <a:t>nouveaux supports </a:t>
            </a:r>
            <a:r>
              <a:rPr lang="fr-FR" dirty="0">
                <a:solidFill>
                  <a:schemeClr val="tx1"/>
                </a:solidFill>
              </a:rPr>
              <a:t>d’information dans la </a:t>
            </a:r>
            <a:r>
              <a:rPr lang="fr-FR" dirty="0" smtClean="0">
                <a:solidFill>
                  <a:schemeClr val="tx1"/>
                </a:solidFill>
              </a:rPr>
              <a:t>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Poursuite installation mobilier urbain et aménagements de secteur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Poursuite des budgets participatifs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700809"/>
            <a:ext cx="4608512" cy="4968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Organisation </a:t>
            </a:r>
            <a:r>
              <a:rPr lang="fr-FR" dirty="0">
                <a:solidFill>
                  <a:schemeClr val="tx1"/>
                </a:solidFill>
              </a:rPr>
              <a:t>du forum des </a:t>
            </a:r>
            <a:r>
              <a:rPr lang="fr-FR" dirty="0" smtClean="0">
                <a:solidFill>
                  <a:schemeClr val="tx1"/>
                </a:solidFill>
              </a:rPr>
              <a:t>droits (accès aux droits : priorité de la politique sociale)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Mission pour les jeunes en errance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1ers états </a:t>
            </a:r>
            <a:r>
              <a:rPr lang="fr-FR" dirty="0">
                <a:solidFill>
                  <a:schemeClr val="tx1"/>
                </a:solidFill>
              </a:rPr>
              <a:t>généraux des </a:t>
            </a:r>
            <a:r>
              <a:rPr lang="fr-FR" dirty="0" smtClean="0">
                <a:solidFill>
                  <a:schemeClr val="tx1"/>
                </a:solidFill>
              </a:rPr>
              <a:t>migrations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Amplification des actions de la 15aine contre le racisme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Renouvellement de l’expérimentation des médiateurs pairs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Mise en place du dispositif « envie de culture », stabilisation du budget de soutien aux associations culturelles,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Candidature Ville d’Art et d’histoire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Dév</a:t>
            </a:r>
            <a:r>
              <a:rPr lang="fr-FR" dirty="0" smtClean="0">
                <a:solidFill>
                  <a:schemeClr val="tx1"/>
                </a:solidFill>
              </a:rPr>
              <a:t>. du </a:t>
            </a:r>
            <a:r>
              <a:rPr lang="fr-FR" dirty="0">
                <a:solidFill>
                  <a:schemeClr val="tx1"/>
                </a:solidFill>
              </a:rPr>
              <a:t>sport </a:t>
            </a:r>
            <a:r>
              <a:rPr lang="fr-FR" dirty="0" smtClean="0">
                <a:solidFill>
                  <a:schemeClr val="tx1"/>
                </a:solidFill>
              </a:rPr>
              <a:t>féminin et </a:t>
            </a:r>
            <a:r>
              <a:rPr lang="fr-FR" dirty="0" smtClean="0">
                <a:solidFill>
                  <a:schemeClr val="tx1"/>
                </a:solidFill>
              </a:rPr>
              <a:t>candidature </a:t>
            </a:r>
            <a:r>
              <a:rPr lang="fr-FR" dirty="0">
                <a:solidFill>
                  <a:schemeClr val="tx1"/>
                </a:solidFill>
              </a:rPr>
              <a:t>pour le mondial de foot féminin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Préparation de la célébration des 50 ans des JO de 1968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520" y="12687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Budget de fonctionnement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57459" y="12687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Budget d’investissement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60011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Des orientations politiques aux </a:t>
            </a:r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rientations budgétaires 2017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601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380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Des orientations politiques aux </a:t>
            </a:r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rientations budgétaires 2017</a:t>
            </a:r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/>
            </a:r>
            <a:br>
              <a:rPr lang="fr-FR" sz="2800" b="1" dirty="0">
                <a:solidFill>
                  <a:schemeClr val="accent1"/>
                </a:solidFill>
                <a:latin typeface="Source Sans Pro"/>
              </a:rPr>
            </a:b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29329" y="63028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/>
              <a:t>Réussir ensemble la ville de demain: lancer la transition</a:t>
            </a:r>
          </a:p>
          <a:p>
            <a:pPr algn="ctr"/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757955" y="1988840"/>
            <a:ext cx="4176464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Poursuite des investissement dans les </a:t>
            </a:r>
            <a:r>
              <a:rPr lang="fr-FR" dirty="0" err="1" smtClean="0">
                <a:solidFill>
                  <a:schemeClr val="tx1"/>
                </a:solidFill>
              </a:rPr>
              <a:t>ZACs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Terra </a:t>
            </a:r>
            <a:r>
              <a:rPr lang="fr-FR" dirty="0" err="1" smtClean="0">
                <a:solidFill>
                  <a:schemeClr val="tx1"/>
                </a:solidFill>
              </a:rPr>
              <a:t>Nostra</a:t>
            </a:r>
            <a:r>
              <a:rPr lang="fr-FR" dirty="0" smtClean="0">
                <a:solidFill>
                  <a:schemeClr val="tx1"/>
                </a:solidFill>
              </a:rPr>
              <a:t> (maison du projet), démarrage chantier ilot Nord Flaubert, livraison &gt;230 logements Cambridge, démarrage du projet urbain Durand-</a:t>
            </a:r>
            <a:r>
              <a:rPr lang="fr-FR" dirty="0" err="1" smtClean="0">
                <a:solidFill>
                  <a:schemeClr val="tx1"/>
                </a:solidFill>
              </a:rPr>
              <a:t>Savoyat</a:t>
            </a: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Aide au logement social et à la réhabilitation énergétique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Livraison des logements réhabilités du 40 et 50 Arlequin, V1 protocole de l’ANRU2 Villeneuve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Projet cœur-cœur en lien avec la Métropole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Poursuite du Plan lumière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Déploiement </a:t>
            </a:r>
            <a:r>
              <a:rPr lang="fr-FR" dirty="0">
                <a:solidFill>
                  <a:schemeClr val="tx1"/>
                </a:solidFill>
              </a:rPr>
              <a:t>du projet  </a:t>
            </a:r>
            <a:r>
              <a:rPr lang="fr-FR" dirty="0" smtClean="0">
                <a:solidFill>
                  <a:schemeClr val="tx1"/>
                </a:solidFill>
              </a:rPr>
              <a:t>IDYLLE (refondation </a:t>
            </a:r>
            <a:r>
              <a:rPr lang="fr-FR" dirty="0">
                <a:solidFill>
                  <a:schemeClr val="tx1"/>
                </a:solidFill>
              </a:rPr>
              <a:t>de la relation </a:t>
            </a:r>
            <a:r>
              <a:rPr lang="fr-FR" dirty="0" smtClean="0">
                <a:solidFill>
                  <a:schemeClr val="tx1"/>
                </a:solidFill>
              </a:rPr>
              <a:t>usagers)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329" y="1988840"/>
            <a:ext cx="4392488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Assises de la commande 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Poursuite de « Jardinons nos rues », La belle saison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Exigence de qualité de l’air intérieur dans les nouvelles écoles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Développement de la « ville comestible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Approfondissement </a:t>
            </a:r>
            <a:r>
              <a:rPr lang="fr-FR" dirty="0">
                <a:solidFill>
                  <a:schemeClr val="tx1"/>
                </a:solidFill>
              </a:rPr>
              <a:t>des outils de démocratie locale (CCI, Budgets participatifs, votation citoyenne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Participation active à la construction de la métropole: élaboration du plan Local de l’Habitat, pôle public de l’énergie, nouveaux transferts d’équipements d’intérêt métropolitain…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1520" y="15475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Budget de fonctionnement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57459" y="15475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Budget d’investissement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Le rapport sur les orientations budgétaires (ROB)</a:t>
            </a:r>
            <a:br>
              <a:rPr lang="fr-FR" sz="2800" b="1" dirty="0" smtClean="0">
                <a:solidFill>
                  <a:schemeClr val="accent1"/>
                </a:solidFill>
                <a:latin typeface="Source Sans Pro"/>
              </a:rPr>
            </a:b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Vers plus de transparence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cadre national qui évolue :</a:t>
            </a:r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Vers des éléments déjà mis en œuvre par la Ville</a:t>
            </a:r>
          </a:p>
          <a:p>
            <a:pPr marL="800100" lvl="1" indent="-342900">
              <a:buFontTx/>
              <a:buChar char="-"/>
            </a:pPr>
            <a:r>
              <a:rPr lang="fr-FR" sz="2400" dirty="0" smtClean="0"/>
              <a:t>Informations sur la structure et gestion de l’encours de dette</a:t>
            </a:r>
          </a:p>
          <a:p>
            <a:pPr marL="800100" lvl="1" indent="-342900">
              <a:buFontTx/>
              <a:buChar char="-"/>
            </a:pPr>
            <a:r>
              <a:rPr lang="fr-FR" sz="2400" dirty="0" smtClean="0"/>
              <a:t>Evaluation des niveaux d’épargne et d’encours</a:t>
            </a:r>
          </a:p>
          <a:p>
            <a:pPr marL="800100" lvl="1" indent="-342900">
              <a:buFontTx/>
              <a:buChar char="-"/>
            </a:pPr>
            <a:r>
              <a:rPr lang="fr-FR" sz="2400" dirty="0" smtClean="0"/>
              <a:t>Présentations en terme de ratios d’épargne </a:t>
            </a:r>
          </a:p>
          <a:p>
            <a:pPr marL="800100" lvl="1" indent="-342900">
              <a:buFontTx/>
              <a:buChar char="-"/>
            </a:pP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Vers de nouveaux éléments intégrés à ce ROB :</a:t>
            </a:r>
          </a:p>
          <a:p>
            <a:pPr marL="800100" lvl="1" indent="-342900">
              <a:buFontTx/>
              <a:buChar char="-"/>
            </a:pPr>
            <a:r>
              <a:rPr lang="fr-FR" sz="2400" dirty="0" smtClean="0"/>
              <a:t>Eléments sur les effectifs et la durée de temps de travail</a:t>
            </a:r>
          </a:p>
          <a:p>
            <a:pPr marL="800100" lvl="1" indent="-342900">
              <a:buFontTx/>
              <a:buChar char="-"/>
            </a:pPr>
            <a:r>
              <a:rPr lang="fr-FR" sz="2400" dirty="0" smtClean="0"/>
              <a:t>Eléments pluriannuels sur les investissements</a:t>
            </a:r>
          </a:p>
        </p:txBody>
      </p:sp>
    </p:spTree>
    <p:extLst>
      <p:ext uri="{BB962C8B-B14F-4D97-AF65-F5344CB8AC3E}">
        <p14:creationId xmlns:p14="http://schemas.microsoft.com/office/powerpoint/2010/main" val="35521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656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Un contexte national à fort incidence sur les contraintes financières de la ville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256733"/>
              </p:ext>
            </p:extLst>
          </p:nvPr>
        </p:nvGraphicFramePr>
        <p:xfrm>
          <a:off x="489254" y="1484784"/>
          <a:ext cx="7776864" cy="33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67544" y="530120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Par la baisse des concours financiers de l’Etat , ce dernier cesse de financer les charges qu’il a transféré aux collectivités locales dans le cadre de la décentralisation.</a:t>
            </a:r>
          </a:p>
        </p:txBody>
      </p:sp>
    </p:spTree>
    <p:extLst>
      <p:ext uri="{BB962C8B-B14F-4D97-AF65-F5344CB8AC3E}">
        <p14:creationId xmlns:p14="http://schemas.microsoft.com/office/powerpoint/2010/main" val="25119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20828"/>
              </p:ext>
            </p:extLst>
          </p:nvPr>
        </p:nvGraphicFramePr>
        <p:xfrm>
          <a:off x="-36512" y="836712"/>
          <a:ext cx="48965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Flèche droite 19"/>
          <p:cNvSpPr/>
          <p:nvPr/>
        </p:nvSpPr>
        <p:spPr>
          <a:xfrm rot="16200000">
            <a:off x="2610944" y="2340280"/>
            <a:ext cx="54000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4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Une situation financière, fruit des décisions passées et du contexte 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national présent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6056" y="980728"/>
            <a:ext cx="3917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Des Dépenses de fonctionnement qui évoluent structurellement plus vite que les recettes de fonctionnement </a:t>
            </a:r>
          </a:p>
          <a:p>
            <a:pPr algn="ctr"/>
            <a:r>
              <a:rPr lang="fr-FR" i="1" dirty="0" smtClean="0"/>
              <a:t>(hors accroissement des taux de la fiscalité) </a:t>
            </a:r>
          </a:p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+</a:t>
            </a:r>
          </a:p>
          <a:p>
            <a:pPr algn="ctr"/>
            <a:r>
              <a:rPr lang="fr-FR" sz="2000" dirty="0"/>
              <a:t>D</a:t>
            </a:r>
            <a:r>
              <a:rPr lang="fr-FR" sz="2000" dirty="0" smtClean="0"/>
              <a:t>es charges d’emprunt qui s’accroissent structurellement</a:t>
            </a:r>
          </a:p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=</a:t>
            </a:r>
          </a:p>
          <a:p>
            <a:pPr algn="ctr"/>
            <a:r>
              <a:rPr lang="fr-FR" sz="2000" dirty="0" smtClean="0"/>
              <a:t>Une épargne nette qui se dégrade</a:t>
            </a:r>
          </a:p>
        </p:txBody>
      </p:sp>
      <p:sp>
        <p:nvSpPr>
          <p:cNvPr id="3" name="Flèche droite 2"/>
          <p:cNvSpPr/>
          <p:nvPr/>
        </p:nvSpPr>
        <p:spPr>
          <a:xfrm rot="16200000">
            <a:off x="291217" y="1798895"/>
            <a:ext cx="164880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12,5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>
            <a:spLocks/>
          </p:cNvSpPr>
          <p:nvPr/>
        </p:nvSpPr>
        <p:spPr>
          <a:xfrm rot="16200000">
            <a:off x="485584" y="2402880"/>
            <a:ext cx="396000" cy="2880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4266054" y="2359515"/>
            <a:ext cx="52200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4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 rot="16200000">
            <a:off x="3885060" y="2532209"/>
            <a:ext cx="16200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 rot="16200000">
            <a:off x="3165679" y="2352209"/>
            <a:ext cx="52200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4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 rot="16200000">
            <a:off x="2015744" y="2371294"/>
            <a:ext cx="50400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4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 rot="16200000">
            <a:off x="1558488" y="2395663"/>
            <a:ext cx="41040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3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16200000">
            <a:off x="602599" y="2123864"/>
            <a:ext cx="16200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1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5" name="Flèche gauche 24"/>
          <p:cNvSpPr/>
          <p:nvPr/>
        </p:nvSpPr>
        <p:spPr>
          <a:xfrm rot="16200000">
            <a:off x="4275025" y="2891339"/>
            <a:ext cx="504058" cy="288032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-6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6" name="Flèche gauche 25"/>
          <p:cNvSpPr/>
          <p:nvPr/>
        </p:nvSpPr>
        <p:spPr>
          <a:xfrm rot="16200000">
            <a:off x="3815107" y="2794188"/>
            <a:ext cx="316800" cy="288032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2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7" name="Flèche gauche 26"/>
          <p:cNvSpPr/>
          <p:nvPr/>
        </p:nvSpPr>
        <p:spPr>
          <a:xfrm rot="16200000">
            <a:off x="3372679" y="2693311"/>
            <a:ext cx="108000" cy="288032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Flèche gauche 27"/>
          <p:cNvSpPr/>
          <p:nvPr/>
        </p:nvSpPr>
        <p:spPr>
          <a:xfrm rot="16200000">
            <a:off x="2808944" y="2695295"/>
            <a:ext cx="144000" cy="288032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1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31" name="Flèche gauche 30"/>
          <p:cNvSpPr/>
          <p:nvPr/>
        </p:nvSpPr>
        <p:spPr>
          <a:xfrm rot="16200000">
            <a:off x="1046541" y="2716321"/>
            <a:ext cx="126000" cy="288032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1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32" name="Flèche droite 31"/>
          <p:cNvSpPr/>
          <p:nvPr/>
        </p:nvSpPr>
        <p:spPr>
          <a:xfrm rot="16200000">
            <a:off x="679066" y="6241658"/>
            <a:ext cx="342821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109541" y="6214263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Hausse TH + TF</a:t>
            </a:r>
            <a:endParaRPr lang="fr-FR" sz="1100" dirty="0"/>
          </a:p>
        </p:txBody>
      </p:sp>
      <p:sp>
        <p:nvSpPr>
          <p:cNvPr id="35" name="Flèche droite 34"/>
          <p:cNvSpPr/>
          <p:nvPr/>
        </p:nvSpPr>
        <p:spPr>
          <a:xfrm rot="16200000">
            <a:off x="2312357" y="6264707"/>
            <a:ext cx="342821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800772" y="6231750"/>
            <a:ext cx="76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Variation DGF</a:t>
            </a:r>
            <a:endParaRPr lang="fr-FR" sz="11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228456" y="4737918"/>
            <a:ext cx="3765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Sans hausse de la fiscalité en 2009 l’EN aurait été proche de 0 jusqu’en 2012, avant de chuter fortement en 2013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20072" y="5962054"/>
            <a:ext cx="376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baisses de dotation sans précédent qui se conjuguent avec une fiscalité atone en 2014.</a:t>
            </a:r>
          </a:p>
        </p:txBody>
      </p:sp>
      <p:sp>
        <p:nvSpPr>
          <p:cNvPr id="34" name="Flèche gauche 33"/>
          <p:cNvSpPr/>
          <p:nvPr/>
        </p:nvSpPr>
        <p:spPr>
          <a:xfrm rot="16200000">
            <a:off x="2213744" y="2698633"/>
            <a:ext cx="108000" cy="288032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067944" y="980728"/>
            <a:ext cx="0" cy="43924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Stratégie financière de la Ville de Grenoble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chemeClr val="accent1"/>
                </a:solidFill>
                <a:latin typeface="Source Sans Pro"/>
                <a:ea typeface="+mj-ea"/>
                <a:cs typeface="+mj-cs"/>
              </a:rPr>
              <a:t>Objectif n°1: </a:t>
            </a:r>
            <a:r>
              <a:rPr lang="fr-FR" sz="2400" dirty="0" smtClean="0">
                <a:ea typeface="Source Sans Pro" panose="020B0503030403020204" pitchFamily="34" charset="0"/>
              </a:rPr>
              <a:t>respecter </a:t>
            </a:r>
            <a:r>
              <a:rPr lang="fr-FR" sz="2400" dirty="0">
                <a:ea typeface="Source Sans Pro" panose="020B0503030403020204" pitchFamily="34" charset="0"/>
              </a:rPr>
              <a:t>l</a:t>
            </a:r>
            <a:r>
              <a:rPr lang="fr-FR" sz="2400" dirty="0" smtClean="0">
                <a:ea typeface="Source Sans Pro" panose="020B0503030403020204" pitchFamily="34" charset="0"/>
              </a:rPr>
              <a:t>es </a:t>
            </a:r>
            <a:r>
              <a:rPr lang="fr-FR" sz="2400" dirty="0">
                <a:ea typeface="Source Sans Pro" panose="020B0503030403020204" pitchFamily="34" charset="0"/>
              </a:rPr>
              <a:t>ratio légaux afin de permettre une action politique </a:t>
            </a:r>
            <a:r>
              <a:rPr lang="fr-FR" sz="2000" i="1" dirty="0" smtClean="0">
                <a:ea typeface="Source Sans Pro" panose="020B0503030403020204" pitchFamily="34" charset="0"/>
              </a:rPr>
              <a:t>(Mise en œuvre du plan de sauvegarde)</a:t>
            </a:r>
            <a:endParaRPr lang="fr-FR" sz="1400" i="1" dirty="0"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chemeClr val="accent1"/>
                </a:solidFill>
                <a:latin typeface="Source Sans Pro"/>
                <a:ea typeface="+mj-ea"/>
                <a:cs typeface="+mj-cs"/>
              </a:rPr>
              <a:t>Objectif n°2: </a:t>
            </a:r>
            <a:r>
              <a:rPr lang="fr-FR" sz="2400" dirty="0">
                <a:ea typeface="Source Sans Pro" panose="020B0503030403020204" pitchFamily="34" charset="0"/>
              </a:rPr>
              <a:t>Equilibrer la capacité d’intervention </a:t>
            </a:r>
            <a:r>
              <a:rPr lang="fr-FR" sz="2000" i="1" dirty="0">
                <a:ea typeface="Source Sans Pro" panose="020B0503030403020204" pitchFamily="34" charset="0"/>
              </a:rPr>
              <a:t>(fonctionnement) </a:t>
            </a:r>
            <a:r>
              <a:rPr lang="fr-FR" sz="2400" dirty="0">
                <a:ea typeface="Source Sans Pro" panose="020B0503030403020204" pitchFamily="34" charset="0"/>
              </a:rPr>
              <a:t>et la capacité d’investissement  pour transformer durablement </a:t>
            </a:r>
            <a:r>
              <a:rPr lang="fr-FR" sz="2400" dirty="0" smtClean="0">
                <a:ea typeface="Source Sans Pro" panose="020B0503030403020204" pitchFamily="34" charset="0"/>
              </a:rPr>
              <a:t>Grenoble</a:t>
            </a:r>
            <a:endParaRPr lang="fr-FR" sz="2400" dirty="0"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chemeClr val="accent1"/>
                </a:solidFill>
                <a:latin typeface="Source Sans Pro"/>
                <a:ea typeface="+mj-ea"/>
                <a:cs typeface="+mj-cs"/>
              </a:rPr>
              <a:t>Objectif n°3: </a:t>
            </a:r>
            <a:r>
              <a:rPr lang="fr-FR" sz="2400" dirty="0">
                <a:ea typeface="Source Sans Pro" panose="020B0503030403020204" pitchFamily="34" charset="0"/>
              </a:rPr>
              <a:t>ne pas avoir recours au levier </a:t>
            </a:r>
            <a:r>
              <a:rPr lang="fr-FR" sz="2400" dirty="0" smtClean="0">
                <a:ea typeface="Source Sans Pro" panose="020B0503030403020204" pitchFamily="34" charset="0"/>
              </a:rPr>
              <a:t>fiscal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chemeClr val="accent1"/>
                </a:solidFill>
                <a:latin typeface="Source Sans Pro"/>
                <a:ea typeface="+mj-ea"/>
                <a:cs typeface="+mj-cs"/>
              </a:rPr>
              <a:t>Objectif n°4: </a:t>
            </a:r>
            <a:r>
              <a:rPr lang="fr-FR" sz="2400" dirty="0">
                <a:ea typeface="Source Sans Pro" panose="020B0503030403020204" pitchFamily="34" charset="0"/>
              </a:rPr>
              <a:t>ne pas dégrader </a:t>
            </a:r>
            <a:r>
              <a:rPr lang="fr-FR" sz="2400" dirty="0" smtClean="0">
                <a:ea typeface="Source Sans Pro" panose="020B0503030403020204" pitchFamily="34" charset="0"/>
              </a:rPr>
              <a:t>la </a:t>
            </a:r>
            <a:r>
              <a:rPr lang="fr-FR" sz="2400" dirty="0">
                <a:ea typeface="Source Sans Pro" panose="020B0503030403020204" pitchFamily="34" charset="0"/>
              </a:rPr>
              <a:t>capacité de désendettement au-delà de la « zone orange » </a:t>
            </a:r>
            <a:r>
              <a:rPr lang="fr-FR" sz="2000" i="1" dirty="0" smtClean="0">
                <a:ea typeface="Source Sans Pro" panose="020B0503030403020204" pitchFamily="34" charset="0"/>
              </a:rPr>
              <a:t>(soit 14 </a:t>
            </a:r>
            <a:r>
              <a:rPr lang="fr-FR" sz="2000" i="1" dirty="0">
                <a:ea typeface="Source Sans Pro" panose="020B0503030403020204" pitchFamily="34" charset="0"/>
              </a:rPr>
              <a:t>ans maximum aujourd’hui</a:t>
            </a:r>
            <a:r>
              <a:rPr lang="fr-FR" sz="2000" i="1" dirty="0" smtClean="0">
                <a:ea typeface="Source Sans Pro" panose="020B0503030403020204" pitchFamily="34" charset="0"/>
              </a:rPr>
              <a:t>)</a:t>
            </a:r>
            <a:endParaRPr lang="fr-FR" sz="2400" dirty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9832" y="1124744"/>
            <a:ext cx="2880000" cy="1656184"/>
          </a:xfrm>
          <a:prstGeom prst="roundRect">
            <a:avLst/>
          </a:prstGeom>
          <a:solidFill>
            <a:srgbClr val="4FB97A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Ajusté à ses missions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132160" y="1124744"/>
            <a:ext cx="2880000" cy="16561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Au plus près des usages</a:t>
            </a:r>
          </a:p>
          <a:p>
            <a:pPr algn="ctr"/>
            <a:endParaRPr lang="fr-FR" sz="1200" b="1" dirty="0" smtClean="0">
              <a:latin typeface="Malgun Gothic" pitchFamily="34" charset="-127"/>
              <a:ea typeface="Malgun Gothic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Répondre aux nouveaux usages et besoins des usagers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Prendre en compte les nouveaux équilibres territoriaux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/>
            <a:endParaRPr lang="fr-FR" sz="2000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138504" y="1124744"/>
            <a:ext cx="2880000" cy="1656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Qui se </a:t>
            </a:r>
            <a:r>
              <a:rPr lang="fr-FR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transforme et se donne </a:t>
            </a:r>
            <a:r>
              <a:rPr lang="fr-FR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les moyens d’agir</a:t>
            </a:r>
          </a:p>
          <a:p>
            <a:pPr algn="ctr"/>
            <a:endParaRPr lang="fr-FR" sz="1050" b="1" dirty="0" smtClean="0">
              <a:latin typeface="Berlin Sans FB" panose="020E0602020502020306" pitchFamily="34" charset="0"/>
            </a:endParaRPr>
          </a:p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Assurer son équilibre, dans un contexte budgétaire inédit</a:t>
            </a:r>
            <a:endParaRPr lang="fr-FR" sz="1200" dirty="0"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40227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Adapter </a:t>
            </a:r>
            <a:r>
              <a:rPr lang="fr-FR" sz="1400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le périmètre </a:t>
            </a:r>
            <a:r>
              <a:rPr lang="fr-FR" sz="1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Renouveler </a:t>
            </a:r>
            <a:r>
              <a:rPr lang="fr-FR" sz="1400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les modes d’actions</a:t>
            </a:r>
          </a:p>
          <a:p>
            <a:pPr algn="ctr"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Se recentrer sur les missions fondamentales de la Ville</a:t>
            </a:r>
          </a:p>
          <a:p>
            <a:endParaRPr lang="fr-FR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1226173" y="2708920"/>
            <a:ext cx="504056" cy="332897"/>
          </a:xfrm>
          <a:prstGeom prst="downArrow">
            <a:avLst/>
          </a:prstGeom>
          <a:solidFill>
            <a:srgbClr val="4F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831" y="315152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Donner la priorité aux missions communales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(0,6 à 0,8M€)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9831" y="3686307"/>
            <a:ext cx="273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Faire évoluer les modes de gestion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(0,3 à 0,5M€)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831" y="4221088"/>
            <a:ext cx="2736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Proposer un nouveau contrat aux organismes extérieurs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(2,4 à 2,6M€)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4320132" y="2708920"/>
            <a:ext cx="504056" cy="33289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915817" y="3140968"/>
            <a:ext cx="302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Adapter le maillage territorial et les horaires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(0,8 à 1,0M€)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915816" y="4797152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Renforcer les mutualisations  avec la Métropole et le CCAS</a:t>
            </a:r>
            <a:r>
              <a:rPr lang="fr-FR" sz="14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(0,4 à 0,6M€)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915817" y="4245090"/>
            <a:ext cx="302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Dématérialiser les actes et les procédures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(0,6 à 0,8M€)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15816" y="369302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Reconfigurer les évènements Ville vers plus </a:t>
            </a:r>
            <a:r>
              <a:rPr lang="fr-FR" sz="1400" dirty="0">
                <a:latin typeface="Malgun Gothic" pitchFamily="34" charset="-127"/>
                <a:ea typeface="Malgun Gothic" pitchFamily="34" charset="-127"/>
              </a:rPr>
              <a:t>de sobriété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0,2 à 0,3M€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)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16659" y="5487615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Maîtriser </a:t>
            </a:r>
            <a:r>
              <a:rPr lang="fr-FR" sz="1400" dirty="0">
                <a:latin typeface="Malgun Gothic" pitchFamily="34" charset="-127"/>
                <a:ea typeface="Malgun Gothic" pitchFamily="34" charset="-127"/>
              </a:rPr>
              <a:t>l</a:t>
            </a:r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es effectifs et le cadre de travail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(2,5 à 2,7M€)</a:t>
            </a:r>
          </a:p>
        </p:txBody>
      </p:sp>
      <p:sp>
        <p:nvSpPr>
          <p:cNvPr id="24" name="Flèche vers le bas 23"/>
          <p:cNvSpPr/>
          <p:nvPr/>
        </p:nvSpPr>
        <p:spPr>
          <a:xfrm>
            <a:off x="7326636" y="2708920"/>
            <a:ext cx="504056" cy="33289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012160" y="3151527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Établir une politique tarifaire responsable et solidaire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(0,6-0,8M€)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004803" y="3689383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Dynamiser la gestion du patrimoine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(0,8 à 1,0 M€)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12160" y="4196462"/>
            <a:ext cx="31318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Mobiliser de nouvelles ressources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(0,8 à 1,0M€)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954447" y="4765095"/>
            <a:ext cx="3219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lgun Gothic" pitchFamily="34" charset="-127"/>
                <a:ea typeface="Malgun Gothic" pitchFamily="34" charset="-127"/>
              </a:rPr>
              <a:t>Privilégier la sobriété de fonctionnement de la municipalité et des services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(1,3 à 1,5M€)</a:t>
            </a:r>
          </a:p>
        </p:txBody>
      </p:sp>
      <p:sp>
        <p:nvSpPr>
          <p:cNvPr id="31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Pour sauvegarder la Ville, nécessité d’un </a:t>
            </a:r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service public…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32240" y="603371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Plus qu’un plan d’économies, c’est un plan de transformation de l’action publique</a:t>
            </a: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558924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En bleu : </a:t>
            </a:r>
            <a:r>
              <a:rPr lang="fr-FR" dirty="0" smtClean="0"/>
              <a:t>projection sur la base des éléments du DOB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En rouge : </a:t>
            </a:r>
            <a:r>
              <a:rPr lang="fr-FR" dirty="0" smtClean="0"/>
              <a:t>projection si dépenses de fonctionnement évoluaient chaque année de 0% jusqu’en 2018, puis de +1%</a:t>
            </a:r>
            <a:endParaRPr lang="fr-FR" dirty="0"/>
          </a:p>
        </p:txBody>
      </p:sp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921948"/>
              </p:ext>
            </p:extLst>
          </p:nvPr>
        </p:nvGraphicFramePr>
        <p:xfrm>
          <a:off x="755576" y="1412776"/>
          <a:ext cx="7239000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17240" y="116632"/>
            <a:ext cx="8928992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Les actions mises en œuvre permettront d’améliorer la situation financière de la ville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12768" y="1772816"/>
            <a:ext cx="205172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EN retraitée et corrigée constatée (hors dette récupérable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7308304" y="3501008"/>
            <a:ext cx="165618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EN retraitée si pas de plan de sauvegarde</a:t>
            </a:r>
          </a:p>
        </p:txBody>
      </p:sp>
    </p:spTree>
    <p:extLst>
      <p:ext uri="{BB962C8B-B14F-4D97-AF65-F5344CB8AC3E}">
        <p14:creationId xmlns:p14="http://schemas.microsoft.com/office/powerpoint/2010/main" val="27304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Orientations budgétaires pour 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2017</a:t>
            </a:r>
            <a:br>
              <a:rPr lang="fr-FR" sz="2800" b="1" dirty="0" smtClean="0">
                <a:solidFill>
                  <a:schemeClr val="accent1"/>
                </a:solidFill>
                <a:latin typeface="Source Sans Pro"/>
              </a:rPr>
            </a:b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Evolution des périmètres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 budget qui ne tiendra pas compte des transferts à venir faute d’information suffisante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Un budget qui intègre le transfert des maisons des habitants et des activités de la direction de l’action sociale territorialisée du CCAS vers la </a:t>
            </a:r>
            <a:r>
              <a:rPr lang="fr-FR" sz="2400" dirty="0"/>
              <a:t>Ville (non intégré à ce stade dans les données projetées du ROB / Transfert </a:t>
            </a:r>
            <a:r>
              <a:rPr lang="fr-FR" sz="2400" dirty="0" smtClean="0"/>
              <a:t>neutre)</a:t>
            </a:r>
            <a:endParaRPr lang="fr-FR" sz="18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534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Source Sans Pro"/>
              </a:rPr>
              <a:t>Orientations budgétaires pour </a:t>
            </a: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2017</a:t>
            </a:r>
            <a:br>
              <a:rPr lang="fr-FR" sz="2800" b="1" dirty="0" smtClean="0">
                <a:solidFill>
                  <a:schemeClr val="accent1"/>
                </a:solidFill>
                <a:latin typeface="Source Sans Pro"/>
              </a:rPr>
            </a:br>
            <a:r>
              <a:rPr lang="fr-FR" sz="2800" b="1" dirty="0" smtClean="0">
                <a:solidFill>
                  <a:schemeClr val="accent1"/>
                </a:solidFill>
                <a:latin typeface="Source Sans Pro"/>
              </a:rPr>
              <a:t>Evolution des recettes de fonctionnement</a:t>
            </a:r>
            <a:endParaRPr lang="fr-FR" sz="28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5902" y="3451580"/>
            <a:ext cx="3721069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Poursuite de la baisse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9043" y="1642954"/>
            <a:ext cx="3721069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inchangés depuis 2009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5282" y="2256353"/>
            <a:ext cx="6437158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lvl="1">
              <a:spcBef>
                <a:spcPts val="0"/>
              </a:spcBef>
              <a:buNone/>
            </a:pPr>
            <a:r>
              <a:rPr lang="fr-F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de création physique de base, 1% de revalorisation nationale </a:t>
            </a:r>
          </a:p>
          <a:p>
            <a:pPr marL="182563" lvl="1">
              <a:spcBef>
                <a:spcPts val="0"/>
              </a:spcBef>
              <a:buNone/>
            </a:pPr>
            <a:r>
              <a:rPr lang="fr-F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 une hausse </a:t>
            </a:r>
            <a:r>
              <a:rPr lang="fr-F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produits fiscaux évaluée à +2% (</a:t>
            </a:r>
            <a:r>
              <a:rPr lang="fr-F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2,5M</a:t>
            </a:r>
            <a:r>
              <a:rPr lang="fr-F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€)</a:t>
            </a:r>
            <a:endParaRPr lang="fr-F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279" y="4053171"/>
            <a:ext cx="6437159" cy="815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dotations estimée à 3M€ pour la dotation forfaitaire</a:t>
            </a: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 une baisse de -13% de la Dotation Forfaitaire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1628800"/>
            <a:ext cx="1636115" cy="792088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Fiscalité directe locale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27" y="3429000"/>
            <a:ext cx="1636115" cy="792088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Dotations de l’Etat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5905" y="5140048"/>
            <a:ext cx="3721069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Transferts et produits financiers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95282" y="5741639"/>
            <a:ext cx="6437159" cy="855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Transferts de la Direction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 sociale territorialisée du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CCAS à la ville -4,7M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(fin refacturation du service commun)</a:t>
            </a: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Dividendes 1 M€ (contre 1,5 M€ en 2016)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6430" y="5117468"/>
            <a:ext cx="1636115" cy="792088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Recettes diverses</a:t>
            </a:r>
          </a:p>
        </p:txBody>
      </p:sp>
    </p:spTree>
    <p:extLst>
      <p:ext uri="{BB962C8B-B14F-4D97-AF65-F5344CB8AC3E}">
        <p14:creationId xmlns:p14="http://schemas.microsoft.com/office/powerpoint/2010/main" val="269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1783</Words>
  <Application>Microsoft Office PowerPoint</Application>
  <PresentationFormat>Affichage à l'écran (4:3)</PresentationFormat>
  <Paragraphs>374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Conseil Municipal 07 novembre 2017</vt:lpstr>
      <vt:lpstr>Le rapport sur les orientations budgétaires (ROB) Vers plus de transparence</vt:lpstr>
      <vt:lpstr>Un contexte national à fort incidence sur les contraintes financières de la ville</vt:lpstr>
      <vt:lpstr>Une situation financière, fruit des décisions passées et du contexte national présent</vt:lpstr>
      <vt:lpstr>Stratégie financière de la Ville de Grenoble</vt:lpstr>
      <vt:lpstr>Pour sauvegarder la Ville, nécessité d’un service public…</vt:lpstr>
      <vt:lpstr>Les actions mises en œuvre permettront d’améliorer la situation financière de la ville</vt:lpstr>
      <vt:lpstr>Orientations budgétaires pour 2017 Evolution des périmètres</vt:lpstr>
      <vt:lpstr>Orientations budgétaires pour 2017 Evolution des recettes de fonctionnement</vt:lpstr>
      <vt:lpstr>Orientations budgétaires pour 2017 Evolution des dépenses de fonctionnement</vt:lpstr>
      <vt:lpstr>Orientations budgétaires pour 2017-2020 Priorité donnée aux écoles</vt:lpstr>
      <vt:lpstr>Orientations budgétaires pour 2017 Eléments liés à la dette</vt:lpstr>
      <vt:lpstr>Stratégie liée à la dette</vt:lpstr>
      <vt:lpstr>Budgets annexes</vt:lpstr>
      <vt:lpstr>Des orientations politiques aux orientations budgétaires 2017</vt:lpstr>
      <vt:lpstr>Des orientations politiques aux orientations budgétaires 2017 </vt:lpstr>
      <vt:lpstr>Des orientations politiques aux orientations budgétaires 2017</vt:lpstr>
      <vt:lpstr>Des orientations politiques aux orientations budgétaires 2017 </vt:lpstr>
    </vt:vector>
  </TitlesOfParts>
  <Company>Ville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budgétaire 21 septembre 2016</dc:title>
  <dc:creator>r vous pr</dc:creator>
  <cp:lastModifiedBy>ROBICHON Xavier</cp:lastModifiedBy>
  <cp:revision>84</cp:revision>
  <cp:lastPrinted>2016-11-07T15:08:16Z</cp:lastPrinted>
  <dcterms:created xsi:type="dcterms:W3CDTF">2016-10-12T18:42:13Z</dcterms:created>
  <dcterms:modified xsi:type="dcterms:W3CDTF">2016-11-07T15:38:39Z</dcterms:modified>
</cp:coreProperties>
</file>